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slides/slide113.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s/slide120.xml" ContentType="application/vnd.openxmlformats-officedocument.presentationml.slide+xml"/>
  <Override PartName="/ppt/slides/slide131.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129.xml" ContentType="application/vnd.openxmlformats-officedocument.presentationml.slide+xml"/>
  <Override PartName="/ppt/slides/slide99.xml" ContentType="application/vnd.openxmlformats-officedocument.presentationml.slide+xml"/>
  <Override PartName="/ppt/slides/slide118.xml" ContentType="application/vnd.openxmlformats-officedocument.presentationml.slide+xml"/>
  <Override PartName="/ppt/slides/slide136.xml" ContentType="application/vnd.openxmlformats-officedocument.presentationml.slide+xml"/>
  <Override PartName="/ppt/diagrams/layout1.xml" ContentType="application/vnd.openxmlformats-officedocument.drawingml.diagramLayout+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07.xml" ContentType="application/vnd.openxmlformats-officedocument.presentationml.slide+xml"/>
  <Override PartName="/ppt/slides/slide125.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s/slide132.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slides/slide119.xml" ContentType="application/vnd.openxmlformats-officedocument.presentationml.slide+xml"/>
  <Override PartName="/ppt/slides/slide139.xml" ContentType="application/vnd.openxmlformats-officedocument.presentationml.slide+xml"/>
  <Override PartName="/ppt/slideLayouts/slideLayout10.xml" ContentType="application/vnd.openxmlformats-officedocument.presentationml.slideLayout+xml"/>
  <Default Extension="vml" ContentType="application/vnd.openxmlformats-officedocument.vmlDrawing"/>
  <Override PartName="/ppt/slides/slide89.xml" ContentType="application/vnd.openxmlformats-officedocument.presentationml.slide+xml"/>
  <Override PartName="/ppt/slides/slide98.xml" ContentType="application/vnd.openxmlformats-officedocument.presentationml.slide+xml"/>
  <Override PartName="/ppt/slides/slide108.xml" ContentType="application/vnd.openxmlformats-officedocument.presentationml.slide+xml"/>
  <Override PartName="/ppt/slides/slide117.xml" ContentType="application/vnd.openxmlformats-officedocument.presentationml.slide+xml"/>
  <Override PartName="/ppt/slides/slide126.xml" ContentType="application/vnd.openxmlformats-officedocument.presentationml.slide+xml"/>
  <Override PartName="/ppt/slides/slide128.xml" ContentType="application/vnd.openxmlformats-officedocument.presentationml.slide+xml"/>
  <Override PartName="/ppt/slides/slide137.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slides/slide106.xml" ContentType="application/vnd.openxmlformats-officedocument.presentationml.slide+xml"/>
  <Override PartName="/ppt/slides/slide115.xml" ContentType="application/vnd.openxmlformats-officedocument.presentationml.slide+xml"/>
  <Override PartName="/ppt/slides/slide124.xml" ContentType="application/vnd.openxmlformats-officedocument.presentationml.slide+xml"/>
  <Override PartName="/ppt/slides/slide135.xml" ContentType="application/vnd.openxmlformats-officedocument.presentationml.slide+xml"/>
  <Override PartName="/ppt/diagrams/data1.xml" ContentType="application/vnd.openxmlformats-officedocument.drawingml.diagramData+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s/slide122.xml" ContentType="application/vnd.openxmlformats-officedocument.presentationml.slide+xml"/>
  <Override PartName="/ppt/slides/slide133.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Default Extension="wmf" ContentType="image/x-wmf"/>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s/slide138.xml" ContentType="application/vnd.openxmlformats-officedocument.presentationml.slide+xml"/>
  <Override PartName="/ppt/slides/slide79.xml" ContentType="application/vnd.openxmlformats-officedocument.presentationml.slide+xml"/>
  <Override PartName="/ppt/slides/slide109.xml" ContentType="application/vnd.openxmlformats-officedocument.presentationml.slide+xml"/>
  <Override PartName="/ppt/slides/slide127.xml" ContentType="application/vnd.openxmlformats-officedocument.presentationml.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s/slide134.xml" ContentType="application/vnd.openxmlformats-officedocument.presentationml.slide+xml"/>
  <Override PartName="/ppt/slideLayouts/slideLayout9.xml" ContentType="application/vnd.openxmlformats-officedocument.presentationml.slideLayout+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slides/slide123.xml" ContentType="application/vnd.openxmlformats-officedocument.presentationml.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s/slide130.xml" ContentType="application/vnd.openxmlformats-officedocument.presentationml.slide+xml"/>
  <Override PartName="/ppt/slideLayouts/slideLayout5.xml" ContentType="application/vnd.openxmlformats-officedocument.presentationml.slideLayout+xml"/>
  <Override PartName="/ppt/diagrams/drawing1.xml" ContentType="application/vnd.ms-office.drawingml.diagramDrawing+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diagrams/quickStyle1.xml" ContentType="application/vnd.openxmlformats-officedocument.drawingml.diagramStyl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s/slide2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60" r:id="rId1"/>
  </p:sldMasterIdLst>
  <p:notesMasterIdLst>
    <p:notesMasterId r:id="rId141"/>
  </p:notesMasterIdLst>
  <p:sldIdLst>
    <p:sldId id="256" r:id="rId2"/>
    <p:sldId id="277" r:id="rId3"/>
    <p:sldId id="323" r:id="rId4"/>
    <p:sldId id="326" r:id="rId5"/>
    <p:sldId id="305" r:id="rId6"/>
    <p:sldId id="329" r:id="rId7"/>
    <p:sldId id="367" r:id="rId8"/>
    <p:sldId id="296" r:id="rId9"/>
    <p:sldId id="331" r:id="rId10"/>
    <p:sldId id="324" r:id="rId11"/>
    <p:sldId id="361" r:id="rId12"/>
    <p:sldId id="360" r:id="rId13"/>
    <p:sldId id="362" r:id="rId14"/>
    <p:sldId id="308" r:id="rId15"/>
    <p:sldId id="309" r:id="rId16"/>
    <p:sldId id="359" r:id="rId17"/>
    <p:sldId id="295" r:id="rId18"/>
    <p:sldId id="363" r:id="rId19"/>
    <p:sldId id="332" r:id="rId20"/>
    <p:sldId id="358" r:id="rId21"/>
    <p:sldId id="294" r:id="rId22"/>
    <p:sldId id="333" r:id="rId23"/>
    <p:sldId id="300" r:id="rId24"/>
    <p:sldId id="364" r:id="rId25"/>
    <p:sldId id="365" r:id="rId26"/>
    <p:sldId id="310" r:id="rId27"/>
    <p:sldId id="334" r:id="rId28"/>
    <p:sldId id="311" r:id="rId29"/>
    <p:sldId id="282" r:id="rId30"/>
    <p:sldId id="316" r:id="rId31"/>
    <p:sldId id="317" r:id="rId32"/>
    <p:sldId id="348" r:id="rId33"/>
    <p:sldId id="376" r:id="rId34"/>
    <p:sldId id="377" r:id="rId35"/>
    <p:sldId id="381" r:id="rId36"/>
    <p:sldId id="383" r:id="rId37"/>
    <p:sldId id="384" r:id="rId38"/>
    <p:sldId id="380" r:id="rId39"/>
    <p:sldId id="385" r:id="rId40"/>
    <p:sldId id="386" r:id="rId41"/>
    <p:sldId id="388" r:id="rId42"/>
    <p:sldId id="389" r:id="rId43"/>
    <p:sldId id="390" r:id="rId44"/>
    <p:sldId id="391" r:id="rId45"/>
    <p:sldId id="392" r:id="rId46"/>
    <p:sldId id="393" r:id="rId47"/>
    <p:sldId id="394" r:id="rId48"/>
    <p:sldId id="395" r:id="rId49"/>
    <p:sldId id="396" r:id="rId50"/>
    <p:sldId id="397" r:id="rId51"/>
    <p:sldId id="398" r:id="rId52"/>
    <p:sldId id="399" r:id="rId53"/>
    <p:sldId id="400" r:id="rId54"/>
    <p:sldId id="401" r:id="rId55"/>
    <p:sldId id="402" r:id="rId56"/>
    <p:sldId id="403" r:id="rId57"/>
    <p:sldId id="404" r:id="rId58"/>
    <p:sldId id="405" r:id="rId59"/>
    <p:sldId id="406" r:id="rId60"/>
    <p:sldId id="409" r:id="rId61"/>
    <p:sldId id="410" r:id="rId62"/>
    <p:sldId id="411" r:id="rId63"/>
    <p:sldId id="412" r:id="rId64"/>
    <p:sldId id="420" r:id="rId65"/>
    <p:sldId id="421" r:id="rId66"/>
    <p:sldId id="422" r:id="rId67"/>
    <p:sldId id="429" r:id="rId68"/>
    <p:sldId id="424" r:id="rId69"/>
    <p:sldId id="425" r:id="rId70"/>
    <p:sldId id="426" r:id="rId71"/>
    <p:sldId id="427" r:id="rId72"/>
    <p:sldId id="428" r:id="rId73"/>
    <p:sldId id="430" r:id="rId74"/>
    <p:sldId id="431" r:id="rId75"/>
    <p:sldId id="433" r:id="rId76"/>
    <p:sldId id="434" r:id="rId77"/>
    <p:sldId id="432" r:id="rId78"/>
    <p:sldId id="435" r:id="rId79"/>
    <p:sldId id="436" r:id="rId80"/>
    <p:sldId id="437" r:id="rId81"/>
    <p:sldId id="448" r:id="rId82"/>
    <p:sldId id="438" r:id="rId83"/>
    <p:sldId id="439" r:id="rId84"/>
    <p:sldId id="451" r:id="rId85"/>
    <p:sldId id="452" r:id="rId86"/>
    <p:sldId id="453" r:id="rId87"/>
    <p:sldId id="454" r:id="rId88"/>
    <p:sldId id="463" r:id="rId89"/>
    <p:sldId id="464" r:id="rId90"/>
    <p:sldId id="465" r:id="rId91"/>
    <p:sldId id="466" r:id="rId92"/>
    <p:sldId id="467" r:id="rId93"/>
    <p:sldId id="468" r:id="rId94"/>
    <p:sldId id="469" r:id="rId95"/>
    <p:sldId id="470" r:id="rId96"/>
    <p:sldId id="471" r:id="rId97"/>
    <p:sldId id="472" r:id="rId98"/>
    <p:sldId id="473" r:id="rId99"/>
    <p:sldId id="474" r:id="rId100"/>
    <p:sldId id="475" r:id="rId101"/>
    <p:sldId id="476" r:id="rId102"/>
    <p:sldId id="513" r:id="rId103"/>
    <p:sldId id="477" r:id="rId104"/>
    <p:sldId id="478" r:id="rId105"/>
    <p:sldId id="509" r:id="rId106"/>
    <p:sldId id="510" r:id="rId107"/>
    <p:sldId id="493" r:id="rId108"/>
    <p:sldId id="494" r:id="rId109"/>
    <p:sldId id="516" r:id="rId110"/>
    <p:sldId id="514" r:id="rId111"/>
    <p:sldId id="515" r:id="rId112"/>
    <p:sldId id="496" r:id="rId113"/>
    <p:sldId id="497" r:id="rId114"/>
    <p:sldId id="501" r:id="rId115"/>
    <p:sldId id="503" r:id="rId116"/>
    <p:sldId id="517" r:id="rId117"/>
    <p:sldId id="518" r:id="rId118"/>
    <p:sldId id="519" r:id="rId119"/>
    <p:sldId id="520" r:id="rId120"/>
    <p:sldId id="521" r:id="rId121"/>
    <p:sldId id="522" r:id="rId122"/>
    <p:sldId id="523" r:id="rId123"/>
    <p:sldId id="524" r:id="rId124"/>
    <p:sldId id="525" r:id="rId125"/>
    <p:sldId id="504" r:id="rId126"/>
    <p:sldId id="527" r:id="rId127"/>
    <p:sldId id="456" r:id="rId128"/>
    <p:sldId id="457" r:id="rId129"/>
    <p:sldId id="458" r:id="rId130"/>
    <p:sldId id="459" r:id="rId131"/>
    <p:sldId id="460" r:id="rId132"/>
    <p:sldId id="461" r:id="rId133"/>
    <p:sldId id="462" r:id="rId134"/>
    <p:sldId id="528" r:id="rId135"/>
    <p:sldId id="529" r:id="rId136"/>
    <p:sldId id="530" r:id="rId137"/>
    <p:sldId id="531" r:id="rId138"/>
    <p:sldId id="532" r:id="rId139"/>
    <p:sldId id="533" r:id="rId140"/>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00"/>
    <a:srgbClr val="FF0000"/>
    <a:srgbClr val="912C45"/>
    <a:srgbClr val="CF6810"/>
    <a:srgbClr val="FF9900"/>
    <a:srgbClr val="FFCC66"/>
    <a:srgbClr val="FFCC00"/>
    <a:srgbClr val="FF0066"/>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60"/>
  </p:normalViewPr>
  <p:slideViewPr>
    <p:cSldViewPr>
      <p:cViewPr>
        <p:scale>
          <a:sx n="66" d="100"/>
          <a:sy n="66" d="100"/>
        </p:scale>
        <p:origin x="-1506" y="-18"/>
      </p:cViewPr>
      <p:guideLst>
        <p:guide orient="horz" pos="2160"/>
        <p:guide pos="336"/>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theme" Target="theme/theme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slide" Target="slides/slide139.xml"/><Relationship Id="rId14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7D9B8BF-05D6-4081-9F01-C90B1C10DA94}"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en-IN"/>
        </a:p>
      </dgm:t>
    </dgm:pt>
    <dgm:pt modelId="{BB22EB01-D47A-486A-B8D2-619202C734EE}">
      <dgm:prSet phldrT="[Text]"/>
      <dgm:spPr/>
      <dgm:t>
        <a:bodyPr/>
        <a:lstStyle/>
        <a:p>
          <a:r>
            <a:rPr lang="en-US" dirty="0" smtClean="0">
              <a:solidFill>
                <a:schemeClr val="tx1"/>
              </a:solidFill>
            </a:rPr>
            <a:t>Application of First Law of Thermodynamics</a:t>
          </a:r>
          <a:endParaRPr lang="en-IN" dirty="0">
            <a:solidFill>
              <a:schemeClr val="tx1"/>
            </a:solidFill>
          </a:endParaRPr>
        </a:p>
      </dgm:t>
    </dgm:pt>
    <dgm:pt modelId="{567F65CB-07FB-473F-96AB-FDE6263154F4}" type="parTrans" cxnId="{5326CEBC-E39A-4FDD-AF0F-73D769D15F0E}">
      <dgm:prSet/>
      <dgm:spPr/>
      <dgm:t>
        <a:bodyPr/>
        <a:lstStyle/>
        <a:p>
          <a:endParaRPr lang="en-IN"/>
        </a:p>
      </dgm:t>
    </dgm:pt>
    <dgm:pt modelId="{C4716414-4629-48AD-87CF-342F4C29918F}" type="sibTrans" cxnId="{5326CEBC-E39A-4FDD-AF0F-73D769D15F0E}">
      <dgm:prSet/>
      <dgm:spPr/>
      <dgm:t>
        <a:bodyPr/>
        <a:lstStyle/>
        <a:p>
          <a:endParaRPr lang="en-IN"/>
        </a:p>
      </dgm:t>
    </dgm:pt>
    <dgm:pt modelId="{C9DFD7C4-49A8-47FE-B452-5B854E4BBE1F}">
      <dgm:prSet phldrT="[Text]"/>
      <dgm:spPr/>
      <dgm:t>
        <a:bodyPr/>
        <a:lstStyle/>
        <a:p>
          <a:r>
            <a:rPr lang="en-US" dirty="0" smtClean="0"/>
            <a:t>Non flow process</a:t>
          </a:r>
          <a:endParaRPr lang="en-IN" dirty="0"/>
        </a:p>
      </dgm:t>
    </dgm:pt>
    <dgm:pt modelId="{B9DA9940-44C5-4177-B27D-822D65FF32FE}" type="parTrans" cxnId="{F9257D5A-4A37-4073-A0CD-0FF12E22646B}">
      <dgm:prSet/>
      <dgm:spPr/>
      <dgm:t>
        <a:bodyPr/>
        <a:lstStyle/>
        <a:p>
          <a:endParaRPr lang="en-IN"/>
        </a:p>
      </dgm:t>
    </dgm:pt>
    <dgm:pt modelId="{7A832ED2-48C5-4DB2-9888-44FDB1DEE706}" type="sibTrans" cxnId="{F9257D5A-4A37-4073-A0CD-0FF12E22646B}">
      <dgm:prSet/>
      <dgm:spPr/>
      <dgm:t>
        <a:bodyPr/>
        <a:lstStyle/>
        <a:p>
          <a:endParaRPr lang="en-IN"/>
        </a:p>
      </dgm:t>
    </dgm:pt>
    <dgm:pt modelId="{78CA492D-7CD8-4C5B-B267-5C85789B74EF}">
      <dgm:prSet phldrT="[Text]"/>
      <dgm:spPr/>
      <dgm:t>
        <a:bodyPr/>
        <a:lstStyle/>
        <a:p>
          <a:r>
            <a:rPr lang="en-US" dirty="0" smtClean="0"/>
            <a:t>Flow process</a:t>
          </a:r>
          <a:endParaRPr lang="en-IN" dirty="0"/>
        </a:p>
      </dgm:t>
    </dgm:pt>
    <dgm:pt modelId="{1DDE6C10-5663-4DFA-B2E2-7D047FE95102}" type="parTrans" cxnId="{018011BA-83EA-4D09-90C5-07DA7F669483}">
      <dgm:prSet/>
      <dgm:spPr/>
      <dgm:t>
        <a:bodyPr/>
        <a:lstStyle/>
        <a:p>
          <a:endParaRPr lang="en-IN"/>
        </a:p>
      </dgm:t>
    </dgm:pt>
    <dgm:pt modelId="{9106E837-7626-4AAC-BD89-397DAEF189C0}" type="sibTrans" cxnId="{018011BA-83EA-4D09-90C5-07DA7F669483}">
      <dgm:prSet/>
      <dgm:spPr/>
      <dgm:t>
        <a:bodyPr/>
        <a:lstStyle/>
        <a:p>
          <a:endParaRPr lang="en-IN"/>
        </a:p>
      </dgm:t>
    </dgm:pt>
    <dgm:pt modelId="{B92A4DC2-06E6-4B7D-A53C-1BE54FCC77BC}" type="pres">
      <dgm:prSet presAssocID="{57D9B8BF-05D6-4081-9F01-C90B1C10DA94}" presName="diagram" presStyleCnt="0">
        <dgm:presLayoutVars>
          <dgm:chPref val="1"/>
          <dgm:dir/>
          <dgm:animOne val="branch"/>
          <dgm:animLvl val="lvl"/>
          <dgm:resizeHandles/>
        </dgm:presLayoutVars>
      </dgm:prSet>
      <dgm:spPr/>
      <dgm:t>
        <a:bodyPr/>
        <a:lstStyle/>
        <a:p>
          <a:endParaRPr lang="en-IN"/>
        </a:p>
      </dgm:t>
    </dgm:pt>
    <dgm:pt modelId="{5430C526-86DE-4E6A-B517-D4EE064D5EDF}" type="pres">
      <dgm:prSet presAssocID="{BB22EB01-D47A-486A-B8D2-619202C734EE}" presName="root" presStyleCnt="0"/>
      <dgm:spPr/>
    </dgm:pt>
    <dgm:pt modelId="{0514B97C-4B81-4904-8F33-F875D8E2DA26}" type="pres">
      <dgm:prSet presAssocID="{BB22EB01-D47A-486A-B8D2-619202C734EE}" presName="rootComposite" presStyleCnt="0"/>
      <dgm:spPr/>
    </dgm:pt>
    <dgm:pt modelId="{7BB22CA8-5FAA-4432-BF24-451382C78B60}" type="pres">
      <dgm:prSet presAssocID="{BB22EB01-D47A-486A-B8D2-619202C734EE}" presName="rootText" presStyleLbl="node1" presStyleIdx="0" presStyleCnt="1" custScaleX="203078"/>
      <dgm:spPr/>
      <dgm:t>
        <a:bodyPr/>
        <a:lstStyle/>
        <a:p>
          <a:endParaRPr lang="en-IN"/>
        </a:p>
      </dgm:t>
    </dgm:pt>
    <dgm:pt modelId="{E2699D50-635C-4AFE-B468-11779071A12A}" type="pres">
      <dgm:prSet presAssocID="{BB22EB01-D47A-486A-B8D2-619202C734EE}" presName="rootConnector" presStyleLbl="node1" presStyleIdx="0" presStyleCnt="1"/>
      <dgm:spPr/>
      <dgm:t>
        <a:bodyPr/>
        <a:lstStyle/>
        <a:p>
          <a:endParaRPr lang="en-IN"/>
        </a:p>
      </dgm:t>
    </dgm:pt>
    <dgm:pt modelId="{61F7A303-9E26-479A-AAC3-3DDCAB35A783}" type="pres">
      <dgm:prSet presAssocID="{BB22EB01-D47A-486A-B8D2-619202C734EE}" presName="childShape" presStyleCnt="0"/>
      <dgm:spPr/>
    </dgm:pt>
    <dgm:pt modelId="{A1295145-8947-4206-9CE4-3FCFFE92B8C6}" type="pres">
      <dgm:prSet presAssocID="{B9DA9940-44C5-4177-B27D-822D65FF32FE}" presName="Name13" presStyleLbl="parChTrans1D2" presStyleIdx="0" presStyleCnt="2"/>
      <dgm:spPr/>
      <dgm:t>
        <a:bodyPr/>
        <a:lstStyle/>
        <a:p>
          <a:endParaRPr lang="en-IN"/>
        </a:p>
      </dgm:t>
    </dgm:pt>
    <dgm:pt modelId="{FD517DA2-EF3B-459F-AC1F-E4030B6E5257}" type="pres">
      <dgm:prSet presAssocID="{C9DFD7C4-49A8-47FE-B452-5B854E4BBE1F}" presName="childText" presStyleLbl="bgAcc1" presStyleIdx="0" presStyleCnt="2" custScaleX="202639">
        <dgm:presLayoutVars>
          <dgm:bulletEnabled val="1"/>
        </dgm:presLayoutVars>
      </dgm:prSet>
      <dgm:spPr/>
      <dgm:t>
        <a:bodyPr/>
        <a:lstStyle/>
        <a:p>
          <a:endParaRPr lang="en-IN"/>
        </a:p>
      </dgm:t>
    </dgm:pt>
    <dgm:pt modelId="{A0ABCDA4-2BD0-4B9F-ADD7-47CC03667D55}" type="pres">
      <dgm:prSet presAssocID="{1DDE6C10-5663-4DFA-B2E2-7D047FE95102}" presName="Name13" presStyleLbl="parChTrans1D2" presStyleIdx="1" presStyleCnt="2"/>
      <dgm:spPr/>
      <dgm:t>
        <a:bodyPr/>
        <a:lstStyle/>
        <a:p>
          <a:endParaRPr lang="en-IN"/>
        </a:p>
      </dgm:t>
    </dgm:pt>
    <dgm:pt modelId="{4EABA852-98FC-40E7-A418-9ACF539E2822}" type="pres">
      <dgm:prSet presAssocID="{78CA492D-7CD8-4C5B-B267-5C85789B74EF}" presName="childText" presStyleLbl="bgAcc1" presStyleIdx="1" presStyleCnt="2" custScaleX="202639">
        <dgm:presLayoutVars>
          <dgm:bulletEnabled val="1"/>
        </dgm:presLayoutVars>
      </dgm:prSet>
      <dgm:spPr/>
      <dgm:t>
        <a:bodyPr/>
        <a:lstStyle/>
        <a:p>
          <a:endParaRPr lang="en-IN"/>
        </a:p>
      </dgm:t>
    </dgm:pt>
  </dgm:ptLst>
  <dgm:cxnLst>
    <dgm:cxn modelId="{F9257D5A-4A37-4073-A0CD-0FF12E22646B}" srcId="{BB22EB01-D47A-486A-B8D2-619202C734EE}" destId="{C9DFD7C4-49A8-47FE-B452-5B854E4BBE1F}" srcOrd="0" destOrd="0" parTransId="{B9DA9940-44C5-4177-B27D-822D65FF32FE}" sibTransId="{7A832ED2-48C5-4DB2-9888-44FDB1DEE706}"/>
    <dgm:cxn modelId="{206C1E07-D96C-4B19-B0A6-7525740263F6}" type="presOf" srcId="{BB22EB01-D47A-486A-B8D2-619202C734EE}" destId="{E2699D50-635C-4AFE-B468-11779071A12A}" srcOrd="1" destOrd="0" presId="urn:microsoft.com/office/officeart/2005/8/layout/hierarchy3"/>
    <dgm:cxn modelId="{013AAEAD-21F4-4C67-8361-BE0AEBAFB341}" type="presOf" srcId="{1DDE6C10-5663-4DFA-B2E2-7D047FE95102}" destId="{A0ABCDA4-2BD0-4B9F-ADD7-47CC03667D55}" srcOrd="0" destOrd="0" presId="urn:microsoft.com/office/officeart/2005/8/layout/hierarchy3"/>
    <dgm:cxn modelId="{025C9174-4EEE-4D6F-B861-7883BA2978B7}" type="presOf" srcId="{57D9B8BF-05D6-4081-9F01-C90B1C10DA94}" destId="{B92A4DC2-06E6-4B7D-A53C-1BE54FCC77BC}" srcOrd="0" destOrd="0" presId="urn:microsoft.com/office/officeart/2005/8/layout/hierarchy3"/>
    <dgm:cxn modelId="{5326CEBC-E39A-4FDD-AF0F-73D769D15F0E}" srcId="{57D9B8BF-05D6-4081-9F01-C90B1C10DA94}" destId="{BB22EB01-D47A-486A-B8D2-619202C734EE}" srcOrd="0" destOrd="0" parTransId="{567F65CB-07FB-473F-96AB-FDE6263154F4}" sibTransId="{C4716414-4629-48AD-87CF-342F4C29918F}"/>
    <dgm:cxn modelId="{2E61CC5A-8431-4717-AFDB-9EF310B6A314}" type="presOf" srcId="{C9DFD7C4-49A8-47FE-B452-5B854E4BBE1F}" destId="{FD517DA2-EF3B-459F-AC1F-E4030B6E5257}" srcOrd="0" destOrd="0" presId="urn:microsoft.com/office/officeart/2005/8/layout/hierarchy3"/>
    <dgm:cxn modelId="{F16DCA6A-A94C-4C69-9A42-FFDD20EC6B65}" type="presOf" srcId="{BB22EB01-D47A-486A-B8D2-619202C734EE}" destId="{7BB22CA8-5FAA-4432-BF24-451382C78B60}" srcOrd="0" destOrd="0" presId="urn:microsoft.com/office/officeart/2005/8/layout/hierarchy3"/>
    <dgm:cxn modelId="{09B21CDE-54CC-4AF5-A271-550F080E8035}" type="presOf" srcId="{B9DA9940-44C5-4177-B27D-822D65FF32FE}" destId="{A1295145-8947-4206-9CE4-3FCFFE92B8C6}" srcOrd="0" destOrd="0" presId="urn:microsoft.com/office/officeart/2005/8/layout/hierarchy3"/>
    <dgm:cxn modelId="{018011BA-83EA-4D09-90C5-07DA7F669483}" srcId="{BB22EB01-D47A-486A-B8D2-619202C734EE}" destId="{78CA492D-7CD8-4C5B-B267-5C85789B74EF}" srcOrd="1" destOrd="0" parTransId="{1DDE6C10-5663-4DFA-B2E2-7D047FE95102}" sibTransId="{9106E837-7626-4AAC-BD89-397DAEF189C0}"/>
    <dgm:cxn modelId="{9E4EBB78-4AC5-4109-AD99-8B6F50EEBB1E}" type="presOf" srcId="{78CA492D-7CD8-4C5B-B267-5C85789B74EF}" destId="{4EABA852-98FC-40E7-A418-9ACF539E2822}" srcOrd="0" destOrd="0" presId="urn:microsoft.com/office/officeart/2005/8/layout/hierarchy3"/>
    <dgm:cxn modelId="{D1338010-14DB-4F83-A729-F58539E029E4}" type="presParOf" srcId="{B92A4DC2-06E6-4B7D-A53C-1BE54FCC77BC}" destId="{5430C526-86DE-4E6A-B517-D4EE064D5EDF}" srcOrd="0" destOrd="0" presId="urn:microsoft.com/office/officeart/2005/8/layout/hierarchy3"/>
    <dgm:cxn modelId="{EB0B9A8E-9F3E-4F6B-A7F0-2B657891E324}" type="presParOf" srcId="{5430C526-86DE-4E6A-B517-D4EE064D5EDF}" destId="{0514B97C-4B81-4904-8F33-F875D8E2DA26}" srcOrd="0" destOrd="0" presId="urn:microsoft.com/office/officeart/2005/8/layout/hierarchy3"/>
    <dgm:cxn modelId="{3E4AC207-FC0F-4CF6-B8E1-F98570C29A46}" type="presParOf" srcId="{0514B97C-4B81-4904-8F33-F875D8E2DA26}" destId="{7BB22CA8-5FAA-4432-BF24-451382C78B60}" srcOrd="0" destOrd="0" presId="urn:microsoft.com/office/officeart/2005/8/layout/hierarchy3"/>
    <dgm:cxn modelId="{63C20190-2384-4352-8024-2C510D41837D}" type="presParOf" srcId="{0514B97C-4B81-4904-8F33-F875D8E2DA26}" destId="{E2699D50-635C-4AFE-B468-11779071A12A}" srcOrd="1" destOrd="0" presId="urn:microsoft.com/office/officeart/2005/8/layout/hierarchy3"/>
    <dgm:cxn modelId="{68C3ACC2-1E59-4D34-BA85-A33E72EFC9C1}" type="presParOf" srcId="{5430C526-86DE-4E6A-B517-D4EE064D5EDF}" destId="{61F7A303-9E26-479A-AAC3-3DDCAB35A783}" srcOrd="1" destOrd="0" presId="urn:microsoft.com/office/officeart/2005/8/layout/hierarchy3"/>
    <dgm:cxn modelId="{AFEC4FDB-C9A1-46B0-AFE9-0A5FEE6E3AE3}" type="presParOf" srcId="{61F7A303-9E26-479A-AAC3-3DDCAB35A783}" destId="{A1295145-8947-4206-9CE4-3FCFFE92B8C6}" srcOrd="0" destOrd="0" presId="urn:microsoft.com/office/officeart/2005/8/layout/hierarchy3"/>
    <dgm:cxn modelId="{2F463586-047B-439E-BB66-B1F6F6D8D242}" type="presParOf" srcId="{61F7A303-9E26-479A-AAC3-3DDCAB35A783}" destId="{FD517DA2-EF3B-459F-AC1F-E4030B6E5257}" srcOrd="1" destOrd="0" presId="urn:microsoft.com/office/officeart/2005/8/layout/hierarchy3"/>
    <dgm:cxn modelId="{08F195FF-DA87-4336-858F-C6A1C5BED49E}" type="presParOf" srcId="{61F7A303-9E26-479A-AAC3-3DDCAB35A783}" destId="{A0ABCDA4-2BD0-4B9F-ADD7-47CC03667D55}" srcOrd="2" destOrd="0" presId="urn:microsoft.com/office/officeart/2005/8/layout/hierarchy3"/>
    <dgm:cxn modelId="{501066BB-CCDD-4621-94C3-05E76A7C6D8F}" type="presParOf" srcId="{61F7A303-9E26-479A-AAC3-3DDCAB35A783}" destId="{4EABA852-98FC-40E7-A418-9ACF539E2822}" srcOrd="3" destOrd="0" presId="urn:microsoft.com/office/officeart/2005/8/layout/hierarchy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BB22CA8-5FAA-4432-BF24-451382C78B60}">
      <dsp:nvSpPr>
        <dsp:cNvPr id="0" name=""/>
        <dsp:cNvSpPr/>
      </dsp:nvSpPr>
      <dsp:spPr>
        <a:xfrm>
          <a:off x="745620" y="959"/>
          <a:ext cx="6795567" cy="167314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3345" tIns="62230" rIns="93345" bIns="62230" numCol="1" spcCol="1270" anchor="ctr" anchorCtr="0">
          <a:noAutofit/>
        </a:bodyPr>
        <a:lstStyle/>
        <a:p>
          <a:pPr lvl="0" algn="ctr" defTabSz="2178050">
            <a:lnSpc>
              <a:spcPct val="90000"/>
            </a:lnSpc>
            <a:spcBef>
              <a:spcPct val="0"/>
            </a:spcBef>
            <a:spcAft>
              <a:spcPct val="35000"/>
            </a:spcAft>
          </a:pPr>
          <a:r>
            <a:rPr lang="en-US" sz="4900" kern="1200" dirty="0" smtClean="0">
              <a:solidFill>
                <a:schemeClr val="tx1"/>
              </a:solidFill>
            </a:rPr>
            <a:t>Application of First Law of Thermodynamics</a:t>
          </a:r>
          <a:endParaRPr lang="en-IN" sz="4900" kern="1200" dirty="0">
            <a:solidFill>
              <a:schemeClr val="tx1"/>
            </a:solidFill>
          </a:endParaRPr>
        </a:p>
      </dsp:txBody>
      <dsp:txXfrm>
        <a:off x="745620" y="959"/>
        <a:ext cx="6795567" cy="1673142"/>
      </dsp:txXfrm>
    </dsp:sp>
    <dsp:sp modelId="{A1295145-8947-4206-9CE4-3FCFFE92B8C6}">
      <dsp:nvSpPr>
        <dsp:cNvPr id="0" name=""/>
        <dsp:cNvSpPr/>
      </dsp:nvSpPr>
      <dsp:spPr>
        <a:xfrm>
          <a:off x="1425177" y="1674101"/>
          <a:ext cx="679556" cy="1254856"/>
        </a:xfrm>
        <a:custGeom>
          <a:avLst/>
          <a:gdLst/>
          <a:ahLst/>
          <a:cxnLst/>
          <a:rect l="0" t="0" r="0" b="0"/>
          <a:pathLst>
            <a:path>
              <a:moveTo>
                <a:pt x="0" y="0"/>
              </a:moveTo>
              <a:lnTo>
                <a:pt x="0" y="1254856"/>
              </a:lnTo>
              <a:lnTo>
                <a:pt x="679556" y="125485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D517DA2-EF3B-459F-AC1F-E4030B6E5257}">
      <dsp:nvSpPr>
        <dsp:cNvPr id="0" name=""/>
        <dsp:cNvSpPr/>
      </dsp:nvSpPr>
      <dsp:spPr>
        <a:xfrm>
          <a:off x="2104733" y="2092386"/>
          <a:ext cx="5424701" cy="1673142"/>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2870" tIns="68580" rIns="102870" bIns="68580" numCol="1" spcCol="1270" anchor="ctr" anchorCtr="0">
          <a:noAutofit/>
        </a:bodyPr>
        <a:lstStyle/>
        <a:p>
          <a:pPr lvl="0" algn="ctr" defTabSz="2400300">
            <a:lnSpc>
              <a:spcPct val="90000"/>
            </a:lnSpc>
            <a:spcBef>
              <a:spcPct val="0"/>
            </a:spcBef>
            <a:spcAft>
              <a:spcPct val="35000"/>
            </a:spcAft>
          </a:pPr>
          <a:r>
            <a:rPr lang="en-US" sz="5400" kern="1200" dirty="0" smtClean="0"/>
            <a:t>Non flow process</a:t>
          </a:r>
          <a:endParaRPr lang="en-IN" sz="5400" kern="1200" dirty="0"/>
        </a:p>
      </dsp:txBody>
      <dsp:txXfrm>
        <a:off x="2104733" y="2092386"/>
        <a:ext cx="5424701" cy="1673142"/>
      </dsp:txXfrm>
    </dsp:sp>
    <dsp:sp modelId="{A0ABCDA4-2BD0-4B9F-ADD7-47CC03667D55}">
      <dsp:nvSpPr>
        <dsp:cNvPr id="0" name=""/>
        <dsp:cNvSpPr/>
      </dsp:nvSpPr>
      <dsp:spPr>
        <a:xfrm>
          <a:off x="1425177" y="1674101"/>
          <a:ext cx="679556" cy="3346284"/>
        </a:xfrm>
        <a:custGeom>
          <a:avLst/>
          <a:gdLst/>
          <a:ahLst/>
          <a:cxnLst/>
          <a:rect l="0" t="0" r="0" b="0"/>
          <a:pathLst>
            <a:path>
              <a:moveTo>
                <a:pt x="0" y="0"/>
              </a:moveTo>
              <a:lnTo>
                <a:pt x="0" y="3346284"/>
              </a:lnTo>
              <a:lnTo>
                <a:pt x="679556" y="334628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EABA852-98FC-40E7-A418-9ACF539E2822}">
      <dsp:nvSpPr>
        <dsp:cNvPr id="0" name=""/>
        <dsp:cNvSpPr/>
      </dsp:nvSpPr>
      <dsp:spPr>
        <a:xfrm>
          <a:off x="2104733" y="4183814"/>
          <a:ext cx="5424701" cy="1673142"/>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2870" tIns="68580" rIns="102870" bIns="68580" numCol="1" spcCol="1270" anchor="ctr" anchorCtr="0">
          <a:noAutofit/>
        </a:bodyPr>
        <a:lstStyle/>
        <a:p>
          <a:pPr lvl="0" algn="ctr" defTabSz="2400300">
            <a:lnSpc>
              <a:spcPct val="90000"/>
            </a:lnSpc>
            <a:spcBef>
              <a:spcPct val="0"/>
            </a:spcBef>
            <a:spcAft>
              <a:spcPct val="35000"/>
            </a:spcAft>
          </a:pPr>
          <a:r>
            <a:rPr lang="en-US" sz="5400" kern="1200" dirty="0" smtClean="0"/>
            <a:t>Flow process</a:t>
          </a:r>
          <a:endParaRPr lang="en-IN" sz="5400" kern="1200" dirty="0"/>
        </a:p>
      </dsp:txBody>
      <dsp:txXfrm>
        <a:off x="2104733" y="4183814"/>
        <a:ext cx="5424701" cy="1673142"/>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13.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image" Target="../media/image17.wmf"/><Relationship Id="rId1" Type="http://schemas.openxmlformats.org/officeDocument/2006/relationships/image" Target="../media/image15.wmf"/><Relationship Id="rId4" Type="http://schemas.openxmlformats.org/officeDocument/2006/relationships/image" Target="../media/image19.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image" Target="../media/image17.wmf"/><Relationship Id="rId1" Type="http://schemas.openxmlformats.org/officeDocument/2006/relationships/image" Target="../media/image20.wmf"/><Relationship Id="rId5" Type="http://schemas.openxmlformats.org/officeDocument/2006/relationships/image" Target="../media/image21.wmf"/><Relationship Id="rId4" Type="http://schemas.openxmlformats.org/officeDocument/2006/relationships/image" Target="../media/image19.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4.w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26.wmf"/><Relationship Id="rId1" Type="http://schemas.openxmlformats.org/officeDocument/2006/relationships/image" Target="../media/image25.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54.w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57.wmf"/><Relationship Id="rId2" Type="http://schemas.openxmlformats.org/officeDocument/2006/relationships/image" Target="../media/image56.wmf"/><Relationship Id="rId1" Type="http://schemas.openxmlformats.org/officeDocument/2006/relationships/image" Target="../media/image55.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76.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137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ltLang="zh-TW"/>
          </a:p>
        </p:txBody>
      </p:sp>
      <p:sp>
        <p:nvSpPr>
          <p:cNvPr id="101379"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ltLang="zh-TW"/>
          </a:p>
        </p:txBody>
      </p:sp>
      <p:sp>
        <p:nvSpPr>
          <p:cNvPr id="196612" name="Rectangle 4"/>
          <p:cNvSpPr>
            <a:spLocks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01381"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TW" altLang="en-US" noProof="0" smtClean="0"/>
              <a:t>按一下以編輯母片</a:t>
            </a:r>
          </a:p>
          <a:p>
            <a:pPr lvl="1"/>
            <a:r>
              <a:rPr lang="zh-TW" altLang="en-US" noProof="0" smtClean="0"/>
              <a:t>第二層</a:t>
            </a:r>
          </a:p>
          <a:p>
            <a:pPr lvl="2"/>
            <a:r>
              <a:rPr lang="zh-TW" altLang="en-US" noProof="0" smtClean="0"/>
              <a:t>第三層</a:t>
            </a:r>
          </a:p>
          <a:p>
            <a:pPr lvl="3"/>
            <a:r>
              <a:rPr lang="zh-TW" altLang="en-US" noProof="0" smtClean="0"/>
              <a:t>第四層</a:t>
            </a:r>
          </a:p>
          <a:p>
            <a:pPr lvl="4"/>
            <a:r>
              <a:rPr lang="zh-TW" altLang="en-US" noProof="0" smtClean="0"/>
              <a:t>第五層</a:t>
            </a:r>
          </a:p>
        </p:txBody>
      </p:sp>
      <p:sp>
        <p:nvSpPr>
          <p:cNvPr id="101382"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ltLang="zh-TW"/>
          </a:p>
        </p:txBody>
      </p:sp>
      <p:sp>
        <p:nvSpPr>
          <p:cNvPr id="101383"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03269346-3EF9-45FB-9360-ABFBE2DF03F6}" type="slidenum">
              <a:rPr lang="zh-TW" altLang="en-US"/>
              <a:pPr>
                <a:defRPr/>
              </a:pPr>
              <a:t>‹#›</a:t>
            </a:fld>
            <a:endParaRPr lang="en-US" altLang="zh-TW"/>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r>
              <a:rPr lang="en-US" smtClean="0"/>
              <a:t>01-06-2020</a:t>
            </a:r>
            <a:endParaRPr lang="en-US"/>
          </a:p>
        </p:txBody>
      </p:sp>
      <p:sp>
        <p:nvSpPr>
          <p:cNvPr id="19" name="Footer Placeholder 18"/>
          <p:cNvSpPr>
            <a:spLocks noGrp="1"/>
          </p:cNvSpPr>
          <p:nvPr>
            <p:ph type="ftr" sz="quarter" idx="11"/>
          </p:nvPr>
        </p:nvSpPr>
        <p:spPr/>
        <p:txBody>
          <a:bodyPr/>
          <a:lstStyle/>
          <a:p>
            <a:r>
              <a:rPr kumimoji="0" lang="en-US" smtClean="0"/>
              <a:t>MECH-KIOT</a:t>
            </a:r>
            <a:endParaRPr kumimoji="0" lang="en-US"/>
          </a:p>
        </p:txBody>
      </p:sp>
      <p:sp>
        <p:nvSpPr>
          <p:cNvPr id="27" name="Slide Number Placeholder 26"/>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r>
              <a:rPr lang="en-US" smtClean="0"/>
              <a:t>01-06-2020</a:t>
            </a:r>
            <a:endParaRPr lang="en-US"/>
          </a:p>
        </p:txBody>
      </p:sp>
      <p:sp>
        <p:nvSpPr>
          <p:cNvPr id="5" name="Footer Placeholder 4"/>
          <p:cNvSpPr>
            <a:spLocks noGrp="1"/>
          </p:cNvSpPr>
          <p:nvPr>
            <p:ph type="ftr" sz="quarter" idx="11"/>
          </p:nvPr>
        </p:nvSpPr>
        <p:spPr/>
        <p:txBody>
          <a:bodyPr/>
          <a:lstStyle/>
          <a:p>
            <a:r>
              <a:rPr kumimoji="0" lang="en-US" smtClean="0"/>
              <a:t>MECH-KIOT</a:t>
            </a:r>
            <a:endParaRPr kumimoji="0" lang="en-US"/>
          </a:p>
        </p:txBody>
      </p:sp>
      <p:sp>
        <p:nvSpPr>
          <p:cNvPr id="6" name="Slide Number Placeholder 5"/>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r>
              <a:rPr lang="en-US" smtClean="0"/>
              <a:t>01-06-2020</a:t>
            </a:r>
            <a:endParaRPr lang="en-US"/>
          </a:p>
        </p:txBody>
      </p:sp>
      <p:sp>
        <p:nvSpPr>
          <p:cNvPr id="5" name="Footer Placeholder 4"/>
          <p:cNvSpPr>
            <a:spLocks noGrp="1"/>
          </p:cNvSpPr>
          <p:nvPr>
            <p:ph type="ftr" sz="quarter" idx="11"/>
          </p:nvPr>
        </p:nvSpPr>
        <p:spPr/>
        <p:txBody>
          <a:bodyPr/>
          <a:lstStyle/>
          <a:p>
            <a:r>
              <a:rPr kumimoji="0" lang="en-US" smtClean="0"/>
              <a:t>MECH-KIOT</a:t>
            </a:r>
            <a:endParaRPr kumimoji="0" lang="en-US"/>
          </a:p>
        </p:txBody>
      </p:sp>
      <p:sp>
        <p:nvSpPr>
          <p:cNvPr id="6" name="Slide Number Placeholder 5"/>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r>
              <a:rPr lang="en-US" smtClean="0"/>
              <a:t>01-06-2020</a:t>
            </a:r>
            <a:endParaRPr lang="en-US"/>
          </a:p>
        </p:txBody>
      </p:sp>
      <p:sp>
        <p:nvSpPr>
          <p:cNvPr id="5" name="Footer Placeholder 4"/>
          <p:cNvSpPr>
            <a:spLocks noGrp="1"/>
          </p:cNvSpPr>
          <p:nvPr>
            <p:ph type="ftr" sz="quarter" idx="11"/>
          </p:nvPr>
        </p:nvSpPr>
        <p:spPr/>
        <p:txBody>
          <a:bodyPr/>
          <a:lstStyle/>
          <a:p>
            <a:r>
              <a:rPr kumimoji="0" lang="en-US" smtClean="0"/>
              <a:t>MECH-KIOT</a:t>
            </a:r>
            <a:endParaRPr kumimoji="0" lang="en-US"/>
          </a:p>
        </p:txBody>
      </p:sp>
      <p:sp>
        <p:nvSpPr>
          <p:cNvPr id="6" name="Slide Number Placeholder 5"/>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r>
              <a:rPr lang="en-US" smtClean="0"/>
              <a:t>01-06-2020</a:t>
            </a:r>
            <a:endParaRPr lang="en-US"/>
          </a:p>
        </p:txBody>
      </p:sp>
      <p:sp>
        <p:nvSpPr>
          <p:cNvPr id="5" name="Footer Placeholder 4"/>
          <p:cNvSpPr>
            <a:spLocks noGrp="1"/>
          </p:cNvSpPr>
          <p:nvPr>
            <p:ph type="ftr" sz="quarter" idx="11"/>
          </p:nvPr>
        </p:nvSpPr>
        <p:spPr/>
        <p:txBody>
          <a:bodyPr/>
          <a:lstStyle/>
          <a:p>
            <a:r>
              <a:rPr kumimoji="0" lang="en-US" smtClean="0"/>
              <a:t>MECH-KIOT</a:t>
            </a:r>
            <a:endParaRPr kumimoji="0" lang="en-US"/>
          </a:p>
        </p:txBody>
      </p:sp>
      <p:sp>
        <p:nvSpPr>
          <p:cNvPr id="6" name="Slide Number Placeholder 5"/>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r>
              <a:rPr lang="en-US" smtClean="0"/>
              <a:t>01-06-2020</a:t>
            </a:r>
            <a:endParaRPr lang="en-US"/>
          </a:p>
        </p:txBody>
      </p:sp>
      <p:sp>
        <p:nvSpPr>
          <p:cNvPr id="6" name="Footer Placeholder 5"/>
          <p:cNvSpPr>
            <a:spLocks noGrp="1"/>
          </p:cNvSpPr>
          <p:nvPr>
            <p:ph type="ftr" sz="quarter" idx="11"/>
          </p:nvPr>
        </p:nvSpPr>
        <p:spPr/>
        <p:txBody>
          <a:bodyPr/>
          <a:lstStyle/>
          <a:p>
            <a:r>
              <a:rPr kumimoji="0" lang="en-US" smtClean="0"/>
              <a:t>MECH-KIOT</a:t>
            </a:r>
            <a:endParaRPr kumimoji="0" lang="en-US"/>
          </a:p>
        </p:txBody>
      </p:sp>
      <p:sp>
        <p:nvSpPr>
          <p:cNvPr id="7" name="Slide Number Placeholder 6"/>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r>
              <a:rPr lang="en-US" smtClean="0"/>
              <a:t>01-06-2020</a:t>
            </a:r>
            <a:endParaRPr lang="en-US"/>
          </a:p>
        </p:txBody>
      </p:sp>
      <p:sp>
        <p:nvSpPr>
          <p:cNvPr id="8" name="Footer Placeholder 7"/>
          <p:cNvSpPr>
            <a:spLocks noGrp="1"/>
          </p:cNvSpPr>
          <p:nvPr>
            <p:ph type="ftr" sz="quarter" idx="11"/>
          </p:nvPr>
        </p:nvSpPr>
        <p:spPr/>
        <p:txBody>
          <a:bodyPr/>
          <a:lstStyle/>
          <a:p>
            <a:r>
              <a:rPr kumimoji="0" lang="en-US" smtClean="0"/>
              <a:t>MECH-KIOT</a:t>
            </a:r>
            <a:endParaRPr kumimoji="0" lang="en-US" dirty="0"/>
          </a:p>
        </p:txBody>
      </p:sp>
      <p:sp>
        <p:nvSpPr>
          <p:cNvPr id="9" name="Slide Number Placeholder 8"/>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r>
              <a:rPr lang="en-US" smtClean="0"/>
              <a:t>01-06-2020</a:t>
            </a:r>
            <a:endParaRPr lang="en-US"/>
          </a:p>
        </p:txBody>
      </p:sp>
      <p:sp>
        <p:nvSpPr>
          <p:cNvPr id="4" name="Footer Placeholder 3"/>
          <p:cNvSpPr>
            <a:spLocks noGrp="1"/>
          </p:cNvSpPr>
          <p:nvPr>
            <p:ph type="ftr" sz="quarter" idx="11"/>
          </p:nvPr>
        </p:nvSpPr>
        <p:spPr/>
        <p:txBody>
          <a:bodyPr/>
          <a:lstStyle/>
          <a:p>
            <a:r>
              <a:rPr kumimoji="0" lang="en-US" smtClean="0"/>
              <a:t>MECH-KIOT</a:t>
            </a:r>
            <a:endParaRPr kumimoji="0" lang="en-US"/>
          </a:p>
        </p:txBody>
      </p:sp>
      <p:sp>
        <p:nvSpPr>
          <p:cNvPr id="5" name="Slide Number Placeholder 4"/>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01-06-2020</a:t>
            </a:r>
            <a:endParaRPr lang="en-US"/>
          </a:p>
        </p:txBody>
      </p:sp>
      <p:sp>
        <p:nvSpPr>
          <p:cNvPr id="3" name="Footer Placeholder 2"/>
          <p:cNvSpPr>
            <a:spLocks noGrp="1"/>
          </p:cNvSpPr>
          <p:nvPr>
            <p:ph type="ftr" sz="quarter" idx="11"/>
          </p:nvPr>
        </p:nvSpPr>
        <p:spPr/>
        <p:txBody>
          <a:bodyPr/>
          <a:lstStyle/>
          <a:p>
            <a:r>
              <a:rPr kumimoji="0" lang="en-US" smtClean="0"/>
              <a:t>MECH-KIOT</a:t>
            </a:r>
            <a:endParaRPr kumimoji="0" lang="en-US"/>
          </a:p>
        </p:txBody>
      </p:sp>
      <p:sp>
        <p:nvSpPr>
          <p:cNvPr id="4" name="Slide Number Placeholder 3"/>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r>
              <a:rPr lang="en-US" smtClean="0"/>
              <a:t>01-06-2020</a:t>
            </a:r>
            <a:endParaRPr lang="en-US"/>
          </a:p>
        </p:txBody>
      </p:sp>
      <p:sp>
        <p:nvSpPr>
          <p:cNvPr id="6" name="Footer Placeholder 5"/>
          <p:cNvSpPr>
            <a:spLocks noGrp="1"/>
          </p:cNvSpPr>
          <p:nvPr>
            <p:ph type="ftr" sz="quarter" idx="11"/>
          </p:nvPr>
        </p:nvSpPr>
        <p:spPr/>
        <p:txBody>
          <a:bodyPr/>
          <a:lstStyle/>
          <a:p>
            <a:r>
              <a:rPr kumimoji="0" lang="en-US" smtClean="0"/>
              <a:t>MECH-KIOT</a:t>
            </a:r>
            <a:endParaRPr kumimoji="0" lang="en-US"/>
          </a:p>
        </p:txBody>
      </p:sp>
      <p:sp>
        <p:nvSpPr>
          <p:cNvPr id="7" name="Slide Number Placeholder 6"/>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r>
              <a:rPr lang="en-US" smtClean="0"/>
              <a:t>01-06-2020</a:t>
            </a:r>
            <a:endParaRPr lang="en-US"/>
          </a:p>
        </p:txBody>
      </p:sp>
      <p:sp>
        <p:nvSpPr>
          <p:cNvPr id="6" name="Footer Placeholder 5"/>
          <p:cNvSpPr>
            <a:spLocks noGrp="1"/>
          </p:cNvSpPr>
          <p:nvPr>
            <p:ph type="ftr" sz="quarter" idx="11"/>
          </p:nvPr>
        </p:nvSpPr>
        <p:spPr/>
        <p:txBody>
          <a:bodyPr/>
          <a:lstStyle/>
          <a:p>
            <a:r>
              <a:rPr kumimoji="0" lang="en-US" smtClean="0"/>
              <a:t>MECH-KIOT</a:t>
            </a:r>
            <a:endParaRPr kumimoji="0" lang="en-US"/>
          </a:p>
        </p:txBody>
      </p:sp>
      <p:sp>
        <p:nvSpPr>
          <p:cNvPr id="7" name="Slide Number Placeholder 6"/>
          <p:cNvSpPr>
            <a:spLocks noGrp="1"/>
          </p:cNvSpPr>
          <p:nvPr>
            <p:ph type="sldNum" sz="quarter" idx="12"/>
          </p:nvPr>
        </p:nvSpPr>
        <p:spPr>
          <a:xfrm>
            <a:off x="8077200" y="6356350"/>
            <a:ext cx="609600" cy="365125"/>
          </a:xfrm>
        </p:spPr>
        <p:txBody>
          <a:bodyPr/>
          <a:lstStyle/>
          <a:p>
            <a:fld id="{042AED99-7FB4-404E-8A97-64753DCE42EC}" type="slidenum">
              <a:rPr kumimoji="0" lang="en-US" smtClean="0"/>
              <a:pPr/>
              <a:t>‹#›</a:t>
            </a:fld>
            <a:endParaRPr kumimoji="0"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r>
              <a:rPr lang="en-US" smtClean="0"/>
              <a:t>01-06-2020</a:t>
            </a:r>
            <a:endParaRPr lang="en-US" dirty="0">
              <a:solidFill>
                <a:schemeClr val="tx2">
                  <a:shade val="90000"/>
                </a:scheme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lgn="l" eaLnBrk="1" latinLnBrk="0" hangingPunct="1"/>
            <a:r>
              <a:rPr kumimoji="0" lang="en-US" smtClean="0">
                <a:solidFill>
                  <a:schemeClr val="tx2">
                    <a:shade val="90000"/>
                  </a:schemeClr>
                </a:solidFill>
              </a:rPr>
              <a:t>MECH-KIOT</a:t>
            </a:r>
            <a:endParaRPr kumimoji="0" lang="en-US" dirty="0">
              <a:solidFill>
                <a:schemeClr val="tx2">
                  <a:shade val="90000"/>
                </a:scheme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42AED99-7FB4-404E-8A97-64753DCE42EC}" type="slidenum">
              <a:rPr kumimoji="0" lang="en-US" smtClean="0"/>
              <a:pPr/>
              <a:t>‹#›</a:t>
            </a:fld>
            <a:endParaRPr kumimoji="0" lang="en-US" dirty="0">
              <a:solidFill>
                <a:schemeClr val="tx2">
                  <a:shade val="90000"/>
                </a:schemeClr>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72.wmf"/><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2" Type="http://schemas.openxmlformats.org/officeDocument/2006/relationships/image" Target="../media/image73.wmf"/><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2" Type="http://schemas.openxmlformats.org/officeDocument/2006/relationships/image" Target="../media/image74.wmf"/><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Layout" Target="../slideLayouts/slideLayout7.xml"/><Relationship Id="rId1" Type="http://schemas.openxmlformats.org/officeDocument/2006/relationships/vmlDrawing" Target="../drawings/vmlDrawing9.v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2" Type="http://schemas.openxmlformats.org/officeDocument/2006/relationships/image" Target="../media/image77.wmf"/><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image" Target="../media/image82.wmf"/><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wmf"/><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image" Target="../media/image85.wmf"/><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8" Type="http://schemas.openxmlformats.org/officeDocument/2006/relationships/image" Target="../media/image98.png"/><Relationship Id="rId3" Type="http://schemas.openxmlformats.org/officeDocument/2006/relationships/image" Target="../media/image93.png"/><Relationship Id="rId7" Type="http://schemas.openxmlformats.org/officeDocument/2006/relationships/image" Target="../media/image97.png"/><Relationship Id="rId2" Type="http://schemas.openxmlformats.org/officeDocument/2006/relationships/image" Target="../media/image92.png"/><Relationship Id="rId1" Type="http://schemas.openxmlformats.org/officeDocument/2006/relationships/slideLayout" Target="../slideLayouts/slideLayout2.xml"/><Relationship Id="rId6" Type="http://schemas.openxmlformats.org/officeDocument/2006/relationships/image" Target="../media/image96.png"/><Relationship Id="rId11" Type="http://schemas.openxmlformats.org/officeDocument/2006/relationships/image" Target="../media/image101.png"/><Relationship Id="rId5" Type="http://schemas.openxmlformats.org/officeDocument/2006/relationships/image" Target="../media/image95.png"/><Relationship Id="rId10" Type="http://schemas.openxmlformats.org/officeDocument/2006/relationships/image" Target="../media/image100.png"/><Relationship Id="rId4" Type="http://schemas.openxmlformats.org/officeDocument/2006/relationships/image" Target="../media/image94.png"/><Relationship Id="rId9" Type="http://schemas.openxmlformats.org/officeDocument/2006/relationships/image" Target="../media/image99.png"/></Relationships>
</file>

<file path=ppt/slides/_rels/slide121.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04.png"/><Relationship Id="rId1" Type="http://schemas.openxmlformats.org/officeDocument/2006/relationships/slideLayout" Target="../slideLayouts/slideLayout2.xml"/><Relationship Id="rId5" Type="http://schemas.openxmlformats.org/officeDocument/2006/relationships/image" Target="../media/image107.png"/><Relationship Id="rId4" Type="http://schemas.openxmlformats.org/officeDocument/2006/relationships/image" Target="../media/image106.png"/></Relationships>
</file>

<file path=ppt/slides/_rels/slide124.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image" Target="../media/image108.png"/><Relationship Id="rId1" Type="http://schemas.openxmlformats.org/officeDocument/2006/relationships/slideLayout" Target="../slideLayouts/slideLayout2.xml"/><Relationship Id="rId5" Type="http://schemas.openxmlformats.org/officeDocument/2006/relationships/image" Target="../media/image111.png"/><Relationship Id="rId4" Type="http://schemas.openxmlformats.org/officeDocument/2006/relationships/image" Target="../media/image110.png"/></Relationships>
</file>

<file path=ppt/slides/_rels/slide125.xml.rels><?xml version="1.0" encoding="UTF-8" standalone="yes"?>
<Relationships xmlns="http://schemas.openxmlformats.org/package/2006/relationships"><Relationship Id="rId2" Type="http://schemas.openxmlformats.org/officeDocument/2006/relationships/image" Target="../media/image112.wmf"/><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8.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Layout" Target="../slideLayouts/slideLayout7.xml"/><Relationship Id="rId1" Type="http://schemas.openxmlformats.org/officeDocument/2006/relationships/vmlDrawing" Target="../drawings/vmlDrawing10.v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vml"/></Relationships>
</file>

<file path=ppt/slides/_rels/slide4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oleObject" Target="../embeddings/oleObject3.bin"/><Relationship Id="rId7" Type="http://schemas.openxmlformats.org/officeDocument/2006/relationships/oleObject" Target="../embeddings/oleObject6.bin"/><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oleObject" Target="../embeddings/oleObject5.bin"/><Relationship Id="rId5" Type="http://schemas.openxmlformats.org/officeDocument/2006/relationships/oleObject" Target="../embeddings/oleObject4.bin"/><Relationship Id="rId4" Type="http://schemas.openxmlformats.org/officeDocument/2006/relationships/image" Target="../media/image16.png"/></Relationships>
</file>

<file path=ppt/slides/_rels/slide51.xml.rels><?xml version="1.0" encoding="UTF-8" standalone="yes"?>
<Relationships xmlns="http://schemas.openxmlformats.org/package/2006/relationships"><Relationship Id="rId3" Type="http://schemas.openxmlformats.org/officeDocument/2006/relationships/oleObject" Target="../embeddings/oleObject7.bin"/><Relationship Id="rId7" Type="http://schemas.openxmlformats.org/officeDocument/2006/relationships/oleObject" Target="../embeddings/oleObject11.bin"/><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oleObject" Target="../embeddings/oleObject10.bin"/><Relationship Id="rId5" Type="http://schemas.openxmlformats.org/officeDocument/2006/relationships/oleObject" Target="../embeddings/oleObject9.bin"/><Relationship Id="rId4" Type="http://schemas.openxmlformats.org/officeDocument/2006/relationships/oleObject" Target="../embeddings/oleObject8.bin"/></Relationships>
</file>

<file path=ppt/slides/_rels/slide5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7.xml"/><Relationship Id="rId1" Type="http://schemas.openxmlformats.org/officeDocument/2006/relationships/vmlDrawing" Target="../drawings/vmlDrawing5.v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7.xml"/><Relationship Id="rId1" Type="http://schemas.openxmlformats.org/officeDocument/2006/relationships/vmlDrawing" Target="../drawings/vmlDrawing6.vml"/><Relationship Id="rId4" Type="http://schemas.openxmlformats.org/officeDocument/2006/relationships/oleObject" Target="../embeddings/oleObject14.bin"/></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28.wmf"/><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31.wmf"/><Relationship Id="rId2" Type="http://schemas.openxmlformats.org/officeDocument/2006/relationships/image" Target="../media/image30.wmf"/><Relationship Id="rId1" Type="http://schemas.openxmlformats.org/officeDocument/2006/relationships/slideLayout" Target="../slideLayouts/slideLayout7.xml"/><Relationship Id="rId5" Type="http://schemas.openxmlformats.org/officeDocument/2006/relationships/image" Target="../media/image33.wmf"/><Relationship Id="rId4" Type="http://schemas.openxmlformats.org/officeDocument/2006/relationships/image" Target="../media/image32.png"/></Relationships>
</file>

<file path=ppt/slides/_rels/slide67.xml.rels><?xml version="1.0" encoding="UTF-8" standalone="yes"?>
<Relationships xmlns="http://schemas.openxmlformats.org/package/2006/relationships"><Relationship Id="rId3" Type="http://schemas.openxmlformats.org/officeDocument/2006/relationships/image" Target="../media/image35.wmf"/><Relationship Id="rId2" Type="http://schemas.openxmlformats.org/officeDocument/2006/relationships/image" Target="../media/image34.wmf"/><Relationship Id="rId1" Type="http://schemas.openxmlformats.org/officeDocument/2006/relationships/slideLayout" Target="../slideLayouts/slideLayout7.xml"/><Relationship Id="rId4" Type="http://schemas.openxmlformats.org/officeDocument/2006/relationships/image" Target="../media/image36.wmf"/></Relationships>
</file>

<file path=ppt/slides/_rels/slide68.xml.rels><?xml version="1.0" encoding="UTF-8" standalone="yes"?>
<Relationships xmlns="http://schemas.openxmlformats.org/package/2006/relationships"><Relationship Id="rId2" Type="http://schemas.openxmlformats.org/officeDocument/2006/relationships/image" Target="../media/image37.wmf"/><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41.wmf"/><Relationship Id="rId2" Type="http://schemas.openxmlformats.org/officeDocument/2006/relationships/image" Target="../media/image40.jpeg"/><Relationship Id="rId1" Type="http://schemas.openxmlformats.org/officeDocument/2006/relationships/slideLayout" Target="../slideLayouts/slideLayout7.xml"/><Relationship Id="rId5" Type="http://schemas.openxmlformats.org/officeDocument/2006/relationships/image" Target="../media/image43.wmf"/><Relationship Id="rId4" Type="http://schemas.openxmlformats.org/officeDocument/2006/relationships/image" Target="../media/image42.wmf"/></Relationships>
</file>

<file path=ppt/slides/_rels/slide73.xml.rels><?xml version="1.0" encoding="UTF-8" standalone="yes"?>
<Relationships xmlns="http://schemas.openxmlformats.org/package/2006/relationships"><Relationship Id="rId2" Type="http://schemas.openxmlformats.org/officeDocument/2006/relationships/image" Target="../media/image44.wmf"/><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wmf"/><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49.wmf"/><Relationship Id="rId2" Type="http://schemas.openxmlformats.org/officeDocument/2006/relationships/image" Target="../media/image48.wmf"/><Relationship Id="rId1" Type="http://schemas.openxmlformats.org/officeDocument/2006/relationships/slideLayout" Target="../slideLayouts/slideLayout7.xml"/><Relationship Id="rId5" Type="http://schemas.openxmlformats.org/officeDocument/2006/relationships/image" Target="../media/image51.wmf"/><Relationship Id="rId4" Type="http://schemas.openxmlformats.org/officeDocument/2006/relationships/image" Target="../media/image50.w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53.wmf"/><Relationship Id="rId2" Type="http://schemas.openxmlformats.org/officeDocument/2006/relationships/image" Target="../media/image52.wmf"/><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Layout" Target="../slideLayouts/slideLayout7.xml"/><Relationship Id="rId1" Type="http://schemas.openxmlformats.org/officeDocument/2006/relationships/vmlDrawing" Target="../drawings/vmlDrawing7.vml"/></Relationships>
</file>

<file path=ppt/slides/_rels/slide83.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Layout" Target="../slideLayouts/slideLayout7.xml"/><Relationship Id="rId1" Type="http://schemas.openxmlformats.org/officeDocument/2006/relationships/vmlDrawing" Target="../drawings/vmlDrawing8.vml"/><Relationship Id="rId5" Type="http://schemas.openxmlformats.org/officeDocument/2006/relationships/oleObject" Target="../embeddings/oleObject18.bin"/><Relationship Id="rId4" Type="http://schemas.openxmlformats.org/officeDocument/2006/relationships/oleObject" Target="../embeddings/oleObject17.bin"/></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image" Target="../media/image59.wmf"/><Relationship Id="rId2" Type="http://schemas.openxmlformats.org/officeDocument/2006/relationships/image" Target="../media/image58.wmf"/><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3" Type="http://schemas.openxmlformats.org/officeDocument/2006/relationships/image" Target="../media/image61.wmf"/><Relationship Id="rId2" Type="http://schemas.openxmlformats.org/officeDocument/2006/relationships/image" Target="../media/image60.w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62.wmf"/><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2" Type="http://schemas.openxmlformats.org/officeDocument/2006/relationships/image" Target="../media/image64.wmf"/><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2" Type="http://schemas.openxmlformats.org/officeDocument/2006/relationships/image" Target="../media/image65.wmf"/><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66.wmf"/><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2" Type="http://schemas.openxmlformats.org/officeDocument/2006/relationships/image" Target="../media/image68.wmf"/><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2" Type="http://schemas.openxmlformats.org/officeDocument/2006/relationships/image" Target="../media/image69.wmf"/><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2" Type="http://schemas.openxmlformats.org/officeDocument/2006/relationships/image" Target="../media/image70.wmf"/><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2" Type="http://schemas.openxmlformats.org/officeDocument/2006/relationships/image" Target="../media/image71.w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p:cNvSpPr>
            <a:spLocks noChangeArrowheads="1"/>
          </p:cNvSpPr>
          <p:nvPr/>
        </p:nvSpPr>
        <p:spPr bwMode="auto">
          <a:xfrm>
            <a:off x="0" y="914400"/>
            <a:ext cx="9144000" cy="3086100"/>
          </a:xfrm>
          <a:prstGeom prst="rect">
            <a:avLst/>
          </a:prstGeom>
          <a:noFill/>
          <a:ln w="9525">
            <a:noFill/>
            <a:miter lim="800000"/>
            <a:headEnd/>
            <a:tailEnd/>
          </a:ln>
        </p:spPr>
        <p:txBody>
          <a:bodyPr/>
          <a:lstStyle/>
          <a:p>
            <a:pPr algn="ctr">
              <a:defRPr/>
            </a:pPr>
            <a:r>
              <a:rPr lang="en-US" altLang="zh-TW" sz="1200" b="1" dirty="0">
                <a:solidFill>
                  <a:srgbClr val="003399"/>
                </a:solidFill>
                <a:effectLst>
                  <a:outerShdw blurRad="38100" dist="38100" dir="2700000" algn="tl">
                    <a:srgbClr val="C0C0C0"/>
                  </a:outerShdw>
                </a:effectLst>
                <a:ea typeface="新細明體" pitchFamily="18" charset="-120"/>
              </a:rPr>
              <a:t/>
            </a:r>
            <a:br>
              <a:rPr lang="en-US" altLang="zh-TW" sz="1200" b="1" dirty="0">
                <a:solidFill>
                  <a:srgbClr val="003399"/>
                </a:solidFill>
                <a:effectLst>
                  <a:outerShdw blurRad="38100" dist="38100" dir="2700000" algn="tl">
                    <a:srgbClr val="C0C0C0"/>
                  </a:outerShdw>
                </a:effectLst>
                <a:ea typeface="新細明體" pitchFamily="18" charset="-120"/>
              </a:rPr>
            </a:br>
            <a:r>
              <a:rPr lang="en-US" sz="3200" dirty="0">
                <a:solidFill>
                  <a:srgbClr val="002060"/>
                </a:solidFill>
              </a:rPr>
              <a:t>KNOWLEDGE INSTITUTE OF TECHNOLOGY</a:t>
            </a:r>
            <a:br>
              <a:rPr lang="en-US" sz="3200" dirty="0">
                <a:solidFill>
                  <a:srgbClr val="002060"/>
                </a:solidFill>
              </a:rPr>
            </a:br>
            <a:r>
              <a:rPr lang="en-US" dirty="0">
                <a:solidFill>
                  <a:srgbClr val="002060"/>
                </a:solidFill>
              </a:rPr>
              <a:t>DEPARTMENT OF MECHANICAL </a:t>
            </a:r>
            <a:r>
              <a:rPr lang="en-US" dirty="0" smtClean="0">
                <a:solidFill>
                  <a:srgbClr val="002060"/>
                </a:solidFill>
              </a:rPr>
              <a:t>ENGINEERING</a:t>
            </a:r>
            <a:endParaRPr lang="en-US" sz="3200" dirty="0" smtClean="0">
              <a:solidFill>
                <a:srgbClr val="002060"/>
              </a:solidFill>
            </a:endParaRPr>
          </a:p>
          <a:p>
            <a:pPr algn="ctr">
              <a:defRPr/>
            </a:pPr>
            <a:r>
              <a:rPr lang="en-US" altLang="zh-TW" sz="5400" b="1" dirty="0">
                <a:solidFill>
                  <a:srgbClr val="912C45"/>
                </a:solidFill>
                <a:ea typeface="新細明體" pitchFamily="18" charset="-120"/>
              </a:rPr>
              <a:t/>
            </a:r>
            <a:br>
              <a:rPr lang="en-US" altLang="zh-TW" sz="5400" b="1" dirty="0">
                <a:solidFill>
                  <a:srgbClr val="912C45"/>
                </a:solidFill>
                <a:ea typeface="新細明體" pitchFamily="18" charset="-120"/>
              </a:rPr>
            </a:br>
            <a:endParaRPr lang="en-US" altLang="zh-TW" sz="2000" dirty="0">
              <a:solidFill>
                <a:schemeClr val="tx2"/>
              </a:solidFill>
              <a:ea typeface="新細明體" pitchFamily="18" charset="-120"/>
            </a:endParaRPr>
          </a:p>
        </p:txBody>
      </p:sp>
      <p:sp>
        <p:nvSpPr>
          <p:cNvPr id="22531" name="Rectangle 5"/>
          <p:cNvSpPr>
            <a:spLocks noChangeArrowheads="1"/>
          </p:cNvSpPr>
          <p:nvPr/>
        </p:nvSpPr>
        <p:spPr bwMode="auto">
          <a:xfrm>
            <a:off x="0" y="3143250"/>
            <a:ext cx="9144000" cy="2357438"/>
          </a:xfrm>
          <a:prstGeom prst="rect">
            <a:avLst/>
          </a:prstGeom>
          <a:noFill/>
          <a:ln w="9525">
            <a:noFill/>
            <a:miter lim="800000"/>
            <a:headEnd/>
            <a:tailEnd/>
          </a:ln>
        </p:spPr>
        <p:txBody>
          <a:bodyPr/>
          <a:lstStyle/>
          <a:p>
            <a:pPr algn="ctr">
              <a:defRPr/>
            </a:pPr>
            <a:r>
              <a:rPr lang="en-US" altLang="zh-TW" sz="3200" b="1" dirty="0" smtClean="0">
                <a:solidFill>
                  <a:schemeClr val="bg1">
                    <a:lumMod val="85000"/>
                    <a:lumOff val="15000"/>
                  </a:schemeClr>
                </a:solidFill>
                <a:ea typeface="新細明體" pitchFamily="18" charset="-120"/>
              </a:rPr>
              <a:t>Engineering  Thermodynamics</a:t>
            </a:r>
          </a:p>
          <a:p>
            <a:pPr algn="ctr">
              <a:defRPr/>
            </a:pPr>
            <a:endParaRPr lang="en-US" altLang="zh-TW" b="1" dirty="0" smtClean="0">
              <a:solidFill>
                <a:srgbClr val="912C45"/>
              </a:solidFill>
              <a:ea typeface="新細明體" pitchFamily="18" charset="-120"/>
            </a:endParaRPr>
          </a:p>
          <a:p>
            <a:pPr algn="ctr">
              <a:defRPr/>
            </a:pPr>
            <a:endParaRPr lang="en-US" altLang="zh-TW" b="1" dirty="0">
              <a:solidFill>
                <a:srgbClr val="912C45"/>
              </a:solidFill>
              <a:ea typeface="新細明體" pitchFamily="18" charset="-120"/>
            </a:endParaRPr>
          </a:p>
          <a:p>
            <a:pPr algn="ctr">
              <a:defRPr/>
            </a:pPr>
            <a:r>
              <a:rPr lang="en-US" altLang="zh-TW" sz="3200" b="1" dirty="0" smtClean="0">
                <a:solidFill>
                  <a:schemeClr val="accent2">
                    <a:lumMod val="50000"/>
                  </a:schemeClr>
                </a:solidFill>
                <a:ea typeface="新細明體" pitchFamily="18" charset="-120"/>
              </a:rPr>
              <a:t>Presented by</a:t>
            </a:r>
          </a:p>
          <a:p>
            <a:pPr algn="ctr">
              <a:defRPr/>
            </a:pPr>
            <a:r>
              <a:rPr lang="en-US" sz="3200" dirty="0" err="1" smtClean="0">
                <a:solidFill>
                  <a:schemeClr val="accent2">
                    <a:lumMod val="50000"/>
                  </a:schemeClr>
                </a:solidFill>
              </a:rPr>
              <a:t>Dr.PSS.Srinivasan</a:t>
            </a:r>
            <a:endParaRPr lang="en-US" sz="3200" dirty="0" smtClean="0">
              <a:solidFill>
                <a:schemeClr val="accent2">
                  <a:lumMod val="50000"/>
                </a:schemeClr>
              </a:solidFill>
            </a:endParaRPr>
          </a:p>
          <a:p>
            <a:pPr algn="ctr">
              <a:defRPr/>
            </a:pPr>
            <a:r>
              <a:rPr lang="en-US" sz="3200" dirty="0" smtClean="0">
                <a:solidFill>
                  <a:schemeClr val="accent2">
                    <a:lumMod val="50000"/>
                  </a:schemeClr>
                </a:solidFill>
              </a:rPr>
              <a:t>Professor /</a:t>
            </a:r>
            <a:r>
              <a:rPr lang="en-US" sz="3200" dirty="0" err="1" smtClean="0">
                <a:solidFill>
                  <a:schemeClr val="accent2">
                    <a:lumMod val="50000"/>
                  </a:schemeClr>
                </a:solidFill>
              </a:rPr>
              <a:t>Mech</a:t>
            </a:r>
            <a:endParaRPr lang="en-US" dirty="0" smtClean="0">
              <a:solidFill>
                <a:schemeClr val="accent2">
                  <a:lumMod val="50000"/>
                </a:schemeClr>
              </a:solidFill>
            </a:endParaRPr>
          </a:p>
        </p:txBody>
      </p:sp>
      <p:sp>
        <p:nvSpPr>
          <p:cNvPr id="4" name="Footer Placeholder 3"/>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bwMode="auto">
          <a:xfrm>
            <a:off x="628650" y="438150"/>
            <a:ext cx="7772400" cy="1028700"/>
          </a:xfrm>
          <a:solidFill>
            <a:schemeClr val="bg1"/>
          </a:solidFill>
          <a:ln>
            <a:solidFill>
              <a:schemeClr val="tx1"/>
            </a:solidFill>
            <a:miter lim="800000"/>
            <a:headEnd/>
            <a:tailEnd/>
          </a:ln>
          <a:effectLst>
            <a:outerShdw dist="107763" dir="2700000" algn="ctr" rotWithShape="0">
              <a:schemeClr val="tx1"/>
            </a:outerShdw>
          </a:effectLst>
        </p:spPr>
        <p:txBody>
          <a:bodyPr vert="horz" wrap="square" lIns="91440" tIns="45720" rIns="91440" bIns="45720" numCol="1" anchor="t" anchorCtr="0" compatLnSpc="1">
            <a:prstTxWarp prst="textNoShape">
              <a:avLst/>
            </a:prstTxWarp>
          </a:bodyPr>
          <a:lstStyle/>
          <a:p>
            <a:pPr>
              <a:defRPr/>
            </a:pPr>
            <a:r>
              <a:rPr lang="en-US" altLang="zh-TW" sz="3200" smtClean="0">
                <a:solidFill>
                  <a:srgbClr val="FF3300"/>
                </a:solidFill>
                <a:latin typeface="Arial" pitchFamily="34" charset="0"/>
                <a:ea typeface="新細明體" pitchFamily="18" charset="-120"/>
              </a:rPr>
              <a:t>The Definition of “System”</a:t>
            </a:r>
          </a:p>
        </p:txBody>
      </p:sp>
      <p:sp>
        <p:nvSpPr>
          <p:cNvPr id="71683" name="Rectangle 3"/>
          <p:cNvSpPr>
            <a:spLocks noGrp="1" noChangeArrowheads="1"/>
          </p:cNvSpPr>
          <p:nvPr>
            <p:ph idx="1"/>
          </p:nvPr>
        </p:nvSpPr>
        <p:spPr bwMode="auto">
          <a:xfrm>
            <a:off x="685800" y="1600200"/>
            <a:ext cx="7924800" cy="4876800"/>
          </a:xfrm>
          <a:solidFill>
            <a:schemeClr val="bg1"/>
          </a:solidFill>
          <a:ln>
            <a:solidFill>
              <a:schemeClr val="tx1"/>
            </a:solidFill>
            <a:miter lim="800000"/>
            <a:headEnd/>
            <a:tailEnd/>
          </a:ln>
          <a:effectLst>
            <a:outerShdw dist="107763" dir="2700000" algn="ctr" rotWithShape="0">
              <a:schemeClr val="tx1"/>
            </a:outerShdw>
          </a:effectLst>
        </p:spPr>
        <p:txBody>
          <a:bodyPr vert="horz" wrap="square" lIns="91440" tIns="45720" rIns="91440" bIns="45720" numCol="1" anchor="t" anchorCtr="0" compatLnSpc="1">
            <a:prstTxWarp prst="textNoShape">
              <a:avLst/>
            </a:prstTxWarp>
          </a:bodyPr>
          <a:lstStyle/>
          <a:p>
            <a:pPr marL="381000" indent="-285750" defTabSz="285750">
              <a:lnSpc>
                <a:spcPct val="90000"/>
              </a:lnSpc>
              <a:buClr>
                <a:schemeClr val="tx1"/>
              </a:buClr>
              <a:buFont typeface="Wingdings" pitchFamily="2" charset="2"/>
              <a:buChar char="§"/>
              <a:defRPr/>
            </a:pPr>
            <a:endParaRPr lang="en-US" altLang="zh-TW" b="1" i="1" dirty="0" smtClean="0">
              <a:solidFill>
                <a:schemeClr val="tx2"/>
              </a:solidFill>
              <a:latin typeface="Arial" pitchFamily="34" charset="0"/>
              <a:ea typeface="新細明體" pitchFamily="18" charset="-120"/>
            </a:endParaRPr>
          </a:p>
          <a:p>
            <a:pPr marL="381000" indent="-285750" algn="just" defTabSz="285750">
              <a:lnSpc>
                <a:spcPct val="90000"/>
              </a:lnSpc>
              <a:buClr>
                <a:schemeClr val="tx1"/>
              </a:buClr>
              <a:buFont typeface="Wingdings" pitchFamily="2" charset="2"/>
              <a:buChar char="§"/>
              <a:defRPr/>
            </a:pPr>
            <a:r>
              <a:rPr lang="en-US" altLang="zh-TW" b="1" i="1" dirty="0" smtClean="0">
                <a:solidFill>
                  <a:schemeClr val="tx2"/>
                </a:solidFill>
                <a:latin typeface="Arial" pitchFamily="34" charset="0"/>
                <a:ea typeface="新細明體" pitchFamily="18" charset="-120"/>
              </a:rPr>
              <a:t>A system is a finite quantity of matter or a prescribed region of space.</a:t>
            </a:r>
          </a:p>
          <a:p>
            <a:pPr marL="381000" indent="-285750" algn="just" defTabSz="285750">
              <a:lnSpc>
                <a:spcPct val="90000"/>
              </a:lnSpc>
              <a:buClr>
                <a:schemeClr val="tx1"/>
              </a:buClr>
              <a:buFont typeface="Wingdings" pitchFamily="2" charset="2"/>
              <a:buChar char="§"/>
              <a:defRPr/>
            </a:pPr>
            <a:r>
              <a:rPr lang="en-US" altLang="zh-TW" b="1" i="1" dirty="0" smtClean="0">
                <a:solidFill>
                  <a:srgbClr val="FF0000"/>
                </a:solidFill>
                <a:latin typeface="Arial" pitchFamily="34" charset="0"/>
                <a:ea typeface="新細明體" pitchFamily="18" charset="-120"/>
              </a:rPr>
              <a:t>A system is defined as a quantity of matter or a region in space upon which attention is concentrated in the analysis of a problem.</a:t>
            </a:r>
          </a:p>
          <a:p>
            <a:pPr marL="381000" indent="-285750" defTabSz="285750">
              <a:lnSpc>
                <a:spcPct val="90000"/>
              </a:lnSpc>
              <a:buClr>
                <a:schemeClr val="tx1"/>
              </a:buClr>
              <a:buFont typeface="Wingdings" pitchFamily="2" charset="2"/>
              <a:buChar char="§"/>
              <a:defRPr/>
            </a:pPr>
            <a:endParaRPr lang="en-US" altLang="zh-TW" b="1" dirty="0" smtClean="0">
              <a:solidFill>
                <a:schemeClr val="tx2"/>
              </a:solidFill>
              <a:latin typeface="Arial" pitchFamily="34" charset="0"/>
              <a:ea typeface="DFKai-SB" pitchFamily="65" charset="-120"/>
            </a:endParaRPr>
          </a:p>
          <a:p>
            <a:pPr marL="381000" indent="-285750" defTabSz="285750">
              <a:lnSpc>
                <a:spcPct val="90000"/>
              </a:lnSpc>
              <a:buClr>
                <a:schemeClr val="tx1"/>
              </a:buClr>
              <a:buFont typeface="Wingdings" pitchFamily="2" charset="2"/>
              <a:buNone/>
              <a:defRPr/>
            </a:pPr>
            <a:r>
              <a:rPr lang="en-US" altLang="zh-TW" b="1" i="1" dirty="0" smtClean="0">
                <a:latin typeface="Arial" pitchFamily="34" charset="0"/>
                <a:ea typeface="DFKai-SB" pitchFamily="65" charset="-120"/>
              </a:rPr>
              <a:t> </a:t>
            </a:r>
            <a:endParaRPr lang="zh-TW" altLang="en-US" sz="4000" b="1" dirty="0" smtClean="0">
              <a:latin typeface="Arial" pitchFamily="34" charset="0"/>
              <a:ea typeface="新細明體" pitchFamily="18" charset="-120"/>
            </a:endParaRPr>
          </a:p>
        </p:txBody>
      </p:sp>
      <p:sp>
        <p:nvSpPr>
          <p:cNvPr id="4" name="Footer Placeholder 3"/>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4"/>
          <p:cNvSpPr>
            <a:spLocks noChangeArrowheads="1"/>
          </p:cNvSpPr>
          <p:nvPr/>
        </p:nvSpPr>
        <p:spPr bwMode="auto">
          <a:xfrm>
            <a:off x="990600" y="5257800"/>
            <a:ext cx="6705600" cy="1200150"/>
          </a:xfrm>
          <a:prstGeom prst="rect">
            <a:avLst/>
          </a:prstGeom>
          <a:noFill/>
          <a:ln w="9525">
            <a:noFill/>
            <a:miter lim="800000"/>
            <a:headEnd/>
            <a:tailEnd/>
          </a:ln>
        </p:spPr>
        <p:txBody>
          <a:bodyPr>
            <a:spAutoFit/>
          </a:bodyPr>
          <a:lstStyle/>
          <a:p>
            <a:pPr algn="just"/>
            <a:r>
              <a:rPr lang="en-US" b="1"/>
              <a:t>At low pressures (below the triplepoint value), solids evaporate without melting first (</a:t>
            </a:r>
            <a:r>
              <a:rPr lang="en-US" b="1" i="1"/>
              <a:t>sublimation</a:t>
            </a:r>
            <a:r>
              <a:rPr lang="en-US" b="1"/>
              <a:t>).</a:t>
            </a:r>
          </a:p>
        </p:txBody>
      </p:sp>
      <p:pic>
        <p:nvPicPr>
          <p:cNvPr id="153603" name="Picture 5"/>
          <p:cNvPicPr>
            <a:picLocks noChangeAspect="1" noChangeArrowheads="1"/>
          </p:cNvPicPr>
          <p:nvPr/>
        </p:nvPicPr>
        <p:blipFill>
          <a:blip r:embed="rId2" cstate="print"/>
          <a:srcRect/>
          <a:stretch>
            <a:fillRect/>
          </a:stretch>
        </p:blipFill>
        <p:spPr bwMode="auto">
          <a:xfrm>
            <a:off x="2895600" y="1371600"/>
            <a:ext cx="2773363" cy="3325813"/>
          </a:xfrm>
          <a:prstGeom prst="rect">
            <a:avLst/>
          </a:prstGeom>
          <a:noFill/>
          <a:ln w="9525">
            <a:noFill/>
            <a:miter lim="800000"/>
            <a:headEnd/>
            <a:tailEnd/>
          </a:ln>
        </p:spPr>
      </p:pic>
      <p:sp>
        <p:nvSpPr>
          <p:cNvPr id="4" name="Footer Placeholder 3"/>
          <p:cNvSpPr>
            <a:spLocks noGrp="1"/>
          </p:cNvSpPr>
          <p:nvPr>
            <p:ph type="ftr" sz="quarter" idx="11"/>
          </p:nvPr>
        </p:nvSpPr>
        <p:spPr/>
        <p:txBody>
          <a:bodyPr/>
          <a:lstStyle/>
          <a:p>
            <a:r>
              <a:rPr kumimoji="0" lang="en-US" smtClean="0"/>
              <a:t>MECH-KIOT</a:t>
            </a:r>
            <a:endParaRPr kumimoji="0" lang="en-US"/>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4626" name="Picture 4"/>
          <p:cNvPicPr>
            <a:picLocks noChangeAspect="1" noChangeArrowheads="1"/>
          </p:cNvPicPr>
          <p:nvPr/>
        </p:nvPicPr>
        <p:blipFill>
          <a:blip r:embed="rId2" cstate="print"/>
          <a:srcRect/>
          <a:stretch>
            <a:fillRect/>
          </a:stretch>
        </p:blipFill>
        <p:spPr bwMode="auto">
          <a:xfrm>
            <a:off x="762000" y="0"/>
            <a:ext cx="7391400" cy="6043613"/>
          </a:xfrm>
          <a:prstGeom prst="rect">
            <a:avLst/>
          </a:prstGeom>
          <a:noFill/>
          <a:ln w="9525">
            <a:noFill/>
            <a:miter lim="800000"/>
            <a:headEnd/>
            <a:tailEnd/>
          </a:ln>
        </p:spPr>
      </p:pic>
      <p:sp>
        <p:nvSpPr>
          <p:cNvPr id="154627" name="Rectangle 5"/>
          <p:cNvSpPr>
            <a:spLocks noChangeArrowheads="1"/>
          </p:cNvSpPr>
          <p:nvPr/>
        </p:nvSpPr>
        <p:spPr bwMode="auto">
          <a:xfrm>
            <a:off x="2590800" y="6019800"/>
            <a:ext cx="4429125" cy="461963"/>
          </a:xfrm>
          <a:prstGeom prst="rect">
            <a:avLst/>
          </a:prstGeom>
          <a:noFill/>
          <a:ln w="9525">
            <a:noFill/>
            <a:miter lim="800000"/>
            <a:headEnd/>
            <a:tailEnd/>
          </a:ln>
        </p:spPr>
        <p:txBody>
          <a:bodyPr wrap="none">
            <a:spAutoFit/>
          </a:bodyPr>
          <a:lstStyle/>
          <a:p>
            <a:r>
              <a:rPr lang="en-US" b="1" i="1" u="sng"/>
              <a:t>P-T </a:t>
            </a:r>
            <a:r>
              <a:rPr lang="en-US" b="1" u="sng"/>
              <a:t>diagram of pure substances.</a:t>
            </a:r>
          </a:p>
        </p:txBody>
      </p:sp>
      <p:sp>
        <p:nvSpPr>
          <p:cNvPr id="4" name="Footer Placeholder 3"/>
          <p:cNvSpPr>
            <a:spLocks noGrp="1"/>
          </p:cNvSpPr>
          <p:nvPr>
            <p:ph type="ftr" sz="quarter" idx="11"/>
          </p:nvPr>
        </p:nvSpPr>
        <p:spPr/>
        <p:txBody>
          <a:bodyPr/>
          <a:lstStyle/>
          <a:p>
            <a:r>
              <a:rPr kumimoji="0" lang="en-US" smtClean="0"/>
              <a:t>MECH-KIOT</a:t>
            </a:r>
            <a:endParaRPr kumimoji="0" lang="en-US"/>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027"/>
          <p:cNvSpPr txBox="1">
            <a:spLocks noChangeArrowheads="1"/>
          </p:cNvSpPr>
          <p:nvPr/>
        </p:nvSpPr>
        <p:spPr bwMode="auto">
          <a:xfrm>
            <a:off x="357188" y="642938"/>
            <a:ext cx="8486775" cy="5681662"/>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marL="381000" indent="-285750" defTabSz="285750">
              <a:lnSpc>
                <a:spcPct val="90000"/>
              </a:lnSpc>
              <a:spcBef>
                <a:spcPct val="20000"/>
              </a:spcBef>
              <a:buClr>
                <a:schemeClr val="tx1"/>
              </a:buClr>
              <a:buFont typeface="Wingdings" pitchFamily="2" charset="2"/>
              <a:buChar char="§"/>
              <a:defRPr/>
            </a:pPr>
            <a:endParaRPr lang="en-US" altLang="zh-TW" sz="3200" b="1" i="1" kern="0" dirty="0">
              <a:solidFill>
                <a:schemeClr val="tx2"/>
              </a:solidFill>
              <a:latin typeface="Arial" pitchFamily="34" charset="0"/>
              <a:ea typeface="DFKai-SB" pitchFamily="65" charset="-120"/>
            </a:endParaRPr>
          </a:p>
          <a:p>
            <a:pPr marL="381000" indent="-285750" defTabSz="285750">
              <a:lnSpc>
                <a:spcPct val="90000"/>
              </a:lnSpc>
              <a:spcBef>
                <a:spcPct val="20000"/>
              </a:spcBef>
              <a:buClr>
                <a:schemeClr val="tx1"/>
              </a:buClr>
              <a:buFont typeface="Wingdings" pitchFamily="2" charset="2"/>
              <a:buChar char="§"/>
              <a:defRPr/>
            </a:pPr>
            <a:r>
              <a:rPr lang="en-US" altLang="zh-TW" sz="3200" b="1" i="1" kern="0" dirty="0" err="1">
                <a:solidFill>
                  <a:schemeClr val="tx2"/>
                </a:solidFill>
                <a:latin typeface="Arial" pitchFamily="34" charset="0"/>
                <a:ea typeface="DFKai-SB" pitchFamily="65" charset="-120"/>
              </a:rPr>
              <a:t>Vapour</a:t>
            </a:r>
            <a:r>
              <a:rPr lang="en-US" altLang="zh-TW" sz="3200" b="1" i="1" kern="0" dirty="0">
                <a:solidFill>
                  <a:schemeClr val="tx2"/>
                </a:solidFill>
                <a:latin typeface="Arial" pitchFamily="34" charset="0"/>
                <a:ea typeface="DFKai-SB" pitchFamily="65" charset="-120"/>
              </a:rPr>
              <a:t> to Liquid    ►  Condensation</a:t>
            </a:r>
          </a:p>
          <a:p>
            <a:pPr marL="381000" indent="-285750" defTabSz="285750">
              <a:lnSpc>
                <a:spcPct val="90000"/>
              </a:lnSpc>
              <a:spcBef>
                <a:spcPct val="20000"/>
              </a:spcBef>
              <a:buClr>
                <a:schemeClr val="tx1"/>
              </a:buClr>
              <a:buFont typeface="Wingdings" pitchFamily="2" charset="2"/>
              <a:buChar char="§"/>
              <a:defRPr/>
            </a:pPr>
            <a:r>
              <a:rPr lang="en-US" altLang="zh-TW" sz="3200" b="1" i="1" kern="0" dirty="0">
                <a:solidFill>
                  <a:schemeClr val="tx2"/>
                </a:solidFill>
                <a:latin typeface="Arial" pitchFamily="34" charset="0"/>
                <a:ea typeface="DFKai-SB" pitchFamily="65" charset="-120"/>
              </a:rPr>
              <a:t>Liquid to </a:t>
            </a:r>
            <a:r>
              <a:rPr lang="en-US" altLang="zh-TW" sz="3200" b="1" i="1" kern="0" dirty="0" err="1">
                <a:solidFill>
                  <a:schemeClr val="tx2"/>
                </a:solidFill>
                <a:latin typeface="Arial" pitchFamily="34" charset="0"/>
                <a:ea typeface="DFKai-SB" pitchFamily="65" charset="-120"/>
              </a:rPr>
              <a:t>Vapour</a:t>
            </a:r>
            <a:r>
              <a:rPr lang="en-US" altLang="zh-TW" sz="3200" b="1" i="1" kern="0" dirty="0">
                <a:solidFill>
                  <a:schemeClr val="tx2"/>
                </a:solidFill>
                <a:latin typeface="Arial" pitchFamily="34" charset="0"/>
                <a:ea typeface="DFKai-SB" pitchFamily="65" charset="-120"/>
              </a:rPr>
              <a:t>    ►  Evaporation</a:t>
            </a:r>
          </a:p>
          <a:p>
            <a:pPr marL="381000" indent="-285750" defTabSz="285750">
              <a:lnSpc>
                <a:spcPct val="90000"/>
              </a:lnSpc>
              <a:spcBef>
                <a:spcPct val="20000"/>
              </a:spcBef>
              <a:buClr>
                <a:schemeClr val="tx1"/>
              </a:buClr>
              <a:buFont typeface="Wingdings" pitchFamily="2" charset="2"/>
              <a:buChar char="§"/>
              <a:defRPr/>
            </a:pPr>
            <a:r>
              <a:rPr lang="en-US" altLang="zh-TW" sz="3200" b="1" i="1" kern="0" dirty="0">
                <a:solidFill>
                  <a:schemeClr val="tx2"/>
                </a:solidFill>
                <a:latin typeface="Arial" pitchFamily="34" charset="0"/>
                <a:ea typeface="DFKai-SB" pitchFamily="65" charset="-120"/>
              </a:rPr>
              <a:t>Solid  to  Liquid      ►  Melting</a:t>
            </a:r>
          </a:p>
          <a:p>
            <a:pPr marL="381000" indent="-285750" defTabSz="285750">
              <a:lnSpc>
                <a:spcPct val="90000"/>
              </a:lnSpc>
              <a:spcBef>
                <a:spcPct val="20000"/>
              </a:spcBef>
              <a:buClr>
                <a:schemeClr val="tx1"/>
              </a:buClr>
              <a:buFont typeface="Wingdings" pitchFamily="2" charset="2"/>
              <a:buChar char="§"/>
              <a:defRPr/>
            </a:pPr>
            <a:r>
              <a:rPr lang="en-US" altLang="zh-TW" sz="3200" b="1" i="1" kern="0" dirty="0">
                <a:solidFill>
                  <a:schemeClr val="tx2"/>
                </a:solidFill>
                <a:latin typeface="Arial" pitchFamily="34" charset="0"/>
                <a:ea typeface="DFKai-SB" pitchFamily="65" charset="-120"/>
              </a:rPr>
              <a:t>Liquid  to  Solid      ►  Solidification /  </a:t>
            </a:r>
          </a:p>
          <a:p>
            <a:pPr marL="381000" indent="-285750" defTabSz="285750">
              <a:lnSpc>
                <a:spcPct val="90000"/>
              </a:lnSpc>
              <a:spcBef>
                <a:spcPct val="20000"/>
              </a:spcBef>
              <a:buClr>
                <a:schemeClr val="tx1"/>
              </a:buClr>
              <a:defRPr/>
            </a:pPr>
            <a:r>
              <a:rPr lang="en-US" altLang="zh-TW" sz="3200" b="1" i="1" kern="0" dirty="0">
                <a:solidFill>
                  <a:schemeClr val="tx2"/>
                </a:solidFill>
                <a:latin typeface="Arial" pitchFamily="34" charset="0"/>
                <a:ea typeface="DFKai-SB" pitchFamily="65" charset="-120"/>
              </a:rPr>
              <a:t>                                         Freezing</a:t>
            </a:r>
          </a:p>
          <a:p>
            <a:pPr marL="381000" indent="-285750" defTabSz="285750">
              <a:lnSpc>
                <a:spcPct val="90000"/>
              </a:lnSpc>
              <a:spcBef>
                <a:spcPct val="20000"/>
              </a:spcBef>
              <a:buClr>
                <a:schemeClr val="tx1"/>
              </a:buClr>
              <a:buFont typeface="Wingdings" pitchFamily="2" charset="2"/>
              <a:buChar char="§"/>
              <a:defRPr/>
            </a:pPr>
            <a:r>
              <a:rPr lang="en-US" altLang="zh-TW" sz="3200" b="1" i="1" kern="0" dirty="0">
                <a:solidFill>
                  <a:schemeClr val="tx2"/>
                </a:solidFill>
                <a:latin typeface="Arial" pitchFamily="34" charset="0"/>
                <a:ea typeface="DFKai-SB" pitchFamily="65" charset="-120"/>
              </a:rPr>
              <a:t>Solid  to  </a:t>
            </a:r>
            <a:r>
              <a:rPr lang="en-US" altLang="zh-TW" sz="3200" b="1" i="1" kern="0" dirty="0" err="1">
                <a:solidFill>
                  <a:schemeClr val="tx2"/>
                </a:solidFill>
                <a:latin typeface="Arial" pitchFamily="34" charset="0"/>
                <a:ea typeface="DFKai-SB" pitchFamily="65" charset="-120"/>
              </a:rPr>
              <a:t>Vapour</a:t>
            </a:r>
            <a:r>
              <a:rPr lang="en-US" altLang="zh-TW" sz="3200" b="1" i="1" kern="0" dirty="0">
                <a:solidFill>
                  <a:schemeClr val="tx2"/>
                </a:solidFill>
                <a:latin typeface="Arial" pitchFamily="34" charset="0"/>
                <a:ea typeface="DFKai-SB" pitchFamily="65" charset="-120"/>
              </a:rPr>
              <a:t>     ►  Sublimation</a:t>
            </a:r>
          </a:p>
          <a:p>
            <a:pPr marL="381000" indent="-285750" defTabSz="285750">
              <a:lnSpc>
                <a:spcPct val="90000"/>
              </a:lnSpc>
              <a:spcBef>
                <a:spcPct val="20000"/>
              </a:spcBef>
              <a:buClr>
                <a:schemeClr val="tx1"/>
              </a:buClr>
              <a:buFont typeface="Wingdings" pitchFamily="2" charset="2"/>
              <a:buChar char="§"/>
              <a:defRPr/>
            </a:pPr>
            <a:r>
              <a:rPr lang="en-US" altLang="zh-TW" sz="3200" b="1" i="1" kern="0" dirty="0" err="1">
                <a:solidFill>
                  <a:schemeClr val="tx2"/>
                </a:solidFill>
                <a:latin typeface="Arial" pitchFamily="34" charset="0"/>
                <a:ea typeface="DFKai-SB" pitchFamily="65" charset="-120"/>
              </a:rPr>
              <a:t>Vapour</a:t>
            </a:r>
            <a:r>
              <a:rPr lang="en-US" altLang="zh-TW" sz="3200" b="1" i="1" kern="0" dirty="0">
                <a:solidFill>
                  <a:schemeClr val="tx2"/>
                </a:solidFill>
                <a:latin typeface="Arial" pitchFamily="34" charset="0"/>
                <a:ea typeface="DFKai-SB" pitchFamily="65" charset="-120"/>
              </a:rPr>
              <a:t>  to  Solid     ►  Solidification / </a:t>
            </a:r>
          </a:p>
          <a:p>
            <a:pPr marL="381000" indent="-285750" defTabSz="285750">
              <a:lnSpc>
                <a:spcPct val="90000"/>
              </a:lnSpc>
              <a:spcBef>
                <a:spcPct val="20000"/>
              </a:spcBef>
              <a:buClr>
                <a:schemeClr val="tx1"/>
              </a:buClr>
              <a:defRPr/>
            </a:pPr>
            <a:r>
              <a:rPr lang="en-US" altLang="zh-TW" sz="3200" b="1" i="1" kern="0" dirty="0">
                <a:solidFill>
                  <a:schemeClr val="tx2"/>
                </a:solidFill>
                <a:latin typeface="Arial" pitchFamily="34" charset="0"/>
                <a:ea typeface="DFKai-SB" pitchFamily="65" charset="-120"/>
              </a:rPr>
              <a:t>                                          Condensation /</a:t>
            </a:r>
          </a:p>
          <a:p>
            <a:pPr marL="381000" indent="-285750" defTabSz="285750">
              <a:lnSpc>
                <a:spcPct val="90000"/>
              </a:lnSpc>
              <a:spcBef>
                <a:spcPct val="20000"/>
              </a:spcBef>
              <a:buClr>
                <a:schemeClr val="tx1"/>
              </a:buClr>
              <a:defRPr/>
            </a:pPr>
            <a:r>
              <a:rPr lang="en-US" altLang="zh-TW" sz="3200" b="1" i="1" kern="0" dirty="0">
                <a:solidFill>
                  <a:schemeClr val="tx2"/>
                </a:solidFill>
                <a:latin typeface="Arial" pitchFamily="34" charset="0"/>
                <a:ea typeface="DFKai-SB" pitchFamily="65" charset="-120"/>
              </a:rPr>
              <a:t>                                          </a:t>
            </a:r>
            <a:r>
              <a:rPr lang="en-US" altLang="zh-TW" sz="3200" b="1" i="1" kern="0" dirty="0" err="1">
                <a:solidFill>
                  <a:schemeClr val="tx2"/>
                </a:solidFill>
                <a:latin typeface="Arial" pitchFamily="34" charset="0"/>
                <a:ea typeface="DFKai-SB" pitchFamily="65" charset="-120"/>
              </a:rPr>
              <a:t>Desublimation</a:t>
            </a:r>
            <a:endParaRPr lang="en-US" altLang="zh-TW" sz="3200" b="1" i="1" kern="0" dirty="0">
              <a:solidFill>
                <a:schemeClr val="tx2"/>
              </a:solidFill>
              <a:latin typeface="Arial" pitchFamily="34" charset="0"/>
              <a:ea typeface="DFKai-SB" pitchFamily="65" charset="-120"/>
            </a:endParaRPr>
          </a:p>
          <a:p>
            <a:pPr marL="381000" indent="-285750" defTabSz="285750">
              <a:lnSpc>
                <a:spcPct val="90000"/>
              </a:lnSpc>
              <a:spcBef>
                <a:spcPct val="20000"/>
              </a:spcBef>
              <a:buClr>
                <a:schemeClr val="tx1"/>
              </a:buClr>
              <a:buFont typeface="Wingdings" pitchFamily="2" charset="2"/>
              <a:buNone/>
              <a:defRPr/>
            </a:pPr>
            <a:endParaRPr lang="zh-TW" altLang="en-US" b="1" kern="0" dirty="0">
              <a:latin typeface="Arial" pitchFamily="34" charset="0"/>
              <a:ea typeface="DFKai-SB" pitchFamily="65" charset="-120"/>
            </a:endParaRPr>
          </a:p>
          <a:p>
            <a:pPr marL="381000" indent="-285750" defTabSz="285750">
              <a:lnSpc>
                <a:spcPct val="90000"/>
              </a:lnSpc>
              <a:spcBef>
                <a:spcPct val="20000"/>
              </a:spcBef>
              <a:buClr>
                <a:schemeClr val="tx1"/>
              </a:buClr>
              <a:buFont typeface="Wingdings" pitchFamily="2" charset="2"/>
              <a:buChar char="§"/>
              <a:defRPr/>
            </a:pPr>
            <a:endParaRPr lang="zh-TW" altLang="en-US" sz="4000" b="1" kern="0" dirty="0">
              <a:latin typeface="Arial" pitchFamily="34" charset="0"/>
              <a:ea typeface="新細明體" pitchFamily="18" charset="-120"/>
            </a:endParaRPr>
          </a:p>
        </p:txBody>
      </p:sp>
      <p:sp>
        <p:nvSpPr>
          <p:cNvPr id="3" name="Footer Placeholder 2"/>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4"/>
          <p:cNvSpPr>
            <a:spLocks noChangeArrowheads="1"/>
          </p:cNvSpPr>
          <p:nvPr/>
        </p:nvSpPr>
        <p:spPr bwMode="auto">
          <a:xfrm>
            <a:off x="990600" y="6096000"/>
            <a:ext cx="7315200" cy="461963"/>
          </a:xfrm>
          <a:prstGeom prst="rect">
            <a:avLst/>
          </a:prstGeom>
          <a:noFill/>
          <a:ln w="9525">
            <a:noFill/>
            <a:miter lim="800000"/>
            <a:headEnd/>
            <a:tailEnd/>
          </a:ln>
        </p:spPr>
        <p:txBody>
          <a:bodyPr>
            <a:spAutoFit/>
          </a:bodyPr>
          <a:lstStyle/>
          <a:p>
            <a:pPr algn="just"/>
            <a:r>
              <a:rPr lang="en-US" b="1" i="1"/>
              <a:t>P</a:t>
            </a:r>
            <a:r>
              <a:rPr lang="en-US" b="1"/>
              <a:t>-</a:t>
            </a:r>
            <a:r>
              <a:rPr lang="en-US" b="1" i="1"/>
              <a:t>v</a:t>
            </a:r>
            <a:r>
              <a:rPr lang="en-US" b="1"/>
              <a:t>-</a:t>
            </a:r>
            <a:r>
              <a:rPr lang="en-US" b="1" i="1"/>
              <a:t>T </a:t>
            </a:r>
            <a:r>
              <a:rPr lang="en-US" b="1"/>
              <a:t>surface of a substance that </a:t>
            </a:r>
            <a:r>
              <a:rPr lang="en-US" b="1" i="1"/>
              <a:t>contracts </a:t>
            </a:r>
            <a:r>
              <a:rPr lang="en-US" b="1"/>
              <a:t>on freezing.</a:t>
            </a:r>
          </a:p>
        </p:txBody>
      </p:sp>
      <p:pic>
        <p:nvPicPr>
          <p:cNvPr id="156675" name="Picture 5"/>
          <p:cNvPicPr>
            <a:picLocks noChangeAspect="1" noChangeArrowheads="1"/>
          </p:cNvPicPr>
          <p:nvPr/>
        </p:nvPicPr>
        <p:blipFill>
          <a:blip r:embed="rId2" cstate="print"/>
          <a:srcRect/>
          <a:stretch>
            <a:fillRect/>
          </a:stretch>
        </p:blipFill>
        <p:spPr bwMode="auto">
          <a:xfrm>
            <a:off x="990600" y="0"/>
            <a:ext cx="6477000" cy="5943600"/>
          </a:xfrm>
          <a:prstGeom prst="rect">
            <a:avLst/>
          </a:prstGeom>
          <a:noFill/>
          <a:ln w="9525">
            <a:noFill/>
            <a:miter lim="800000"/>
            <a:headEnd/>
            <a:tailEnd/>
          </a:ln>
        </p:spPr>
      </p:pic>
      <p:sp>
        <p:nvSpPr>
          <p:cNvPr id="4" name="Footer Placeholder 3"/>
          <p:cNvSpPr>
            <a:spLocks noGrp="1"/>
          </p:cNvSpPr>
          <p:nvPr>
            <p:ph type="ftr" sz="quarter" idx="11"/>
          </p:nvPr>
        </p:nvSpPr>
        <p:spPr/>
        <p:txBody>
          <a:bodyPr/>
          <a:lstStyle/>
          <a:p>
            <a:r>
              <a:rPr kumimoji="0" lang="en-US" smtClean="0"/>
              <a:t>MECH-KIOT</a:t>
            </a:r>
            <a:endParaRPr kumimoji="0" lang="en-US"/>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4"/>
          <p:cNvSpPr>
            <a:spLocks noChangeArrowheads="1"/>
          </p:cNvSpPr>
          <p:nvPr/>
        </p:nvSpPr>
        <p:spPr bwMode="auto">
          <a:xfrm>
            <a:off x="838200" y="6000750"/>
            <a:ext cx="7467600" cy="830263"/>
          </a:xfrm>
          <a:prstGeom prst="rect">
            <a:avLst/>
          </a:prstGeom>
          <a:noFill/>
          <a:ln w="9525">
            <a:noFill/>
            <a:miter lim="800000"/>
            <a:headEnd/>
            <a:tailEnd/>
          </a:ln>
        </p:spPr>
        <p:txBody>
          <a:bodyPr>
            <a:spAutoFit/>
          </a:bodyPr>
          <a:lstStyle/>
          <a:p>
            <a:pPr algn="just"/>
            <a:r>
              <a:rPr lang="en-US" b="1" i="1"/>
              <a:t>P</a:t>
            </a:r>
            <a:r>
              <a:rPr lang="en-US" b="1"/>
              <a:t>-</a:t>
            </a:r>
            <a:r>
              <a:rPr lang="en-US" b="1" i="1"/>
              <a:t>v</a:t>
            </a:r>
            <a:r>
              <a:rPr lang="en-US" b="1"/>
              <a:t>-</a:t>
            </a:r>
            <a:r>
              <a:rPr lang="en-US" b="1" i="1"/>
              <a:t>T </a:t>
            </a:r>
            <a:r>
              <a:rPr lang="en-US" b="1"/>
              <a:t>surface of a substance that </a:t>
            </a:r>
            <a:r>
              <a:rPr lang="en-US" b="1" i="1"/>
              <a:t>expands </a:t>
            </a:r>
            <a:r>
              <a:rPr lang="en-US" b="1"/>
              <a:t>on freezing (like water).</a:t>
            </a:r>
          </a:p>
        </p:txBody>
      </p:sp>
      <p:pic>
        <p:nvPicPr>
          <p:cNvPr id="157699" name="Picture 5"/>
          <p:cNvPicPr>
            <a:picLocks noChangeAspect="1" noChangeArrowheads="1"/>
          </p:cNvPicPr>
          <p:nvPr/>
        </p:nvPicPr>
        <p:blipFill>
          <a:blip r:embed="rId2" cstate="print"/>
          <a:srcRect/>
          <a:stretch>
            <a:fillRect/>
          </a:stretch>
        </p:blipFill>
        <p:spPr bwMode="auto">
          <a:xfrm>
            <a:off x="1295400" y="0"/>
            <a:ext cx="6248400" cy="5919788"/>
          </a:xfrm>
          <a:prstGeom prst="rect">
            <a:avLst/>
          </a:prstGeom>
          <a:noFill/>
          <a:ln w="9525">
            <a:noFill/>
            <a:miter lim="800000"/>
            <a:headEnd/>
            <a:tailEnd/>
          </a:ln>
        </p:spPr>
      </p:pic>
      <p:sp>
        <p:nvSpPr>
          <p:cNvPr id="4" name="Footer Placeholder 3"/>
          <p:cNvSpPr>
            <a:spLocks noGrp="1"/>
          </p:cNvSpPr>
          <p:nvPr>
            <p:ph type="ftr" sz="quarter" idx="11"/>
          </p:nvPr>
        </p:nvSpPr>
        <p:spPr/>
        <p:txBody>
          <a:bodyPr/>
          <a:lstStyle/>
          <a:p>
            <a:r>
              <a:rPr kumimoji="0" lang="en-US" smtClean="0"/>
              <a:t>MECH-KIOT</a:t>
            </a:r>
            <a:endParaRPr kumimoji="0" lang="en-US"/>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027"/>
          <p:cNvSpPr txBox="1">
            <a:spLocks noChangeArrowheads="1"/>
          </p:cNvSpPr>
          <p:nvPr/>
        </p:nvSpPr>
        <p:spPr bwMode="auto">
          <a:xfrm>
            <a:off x="357188" y="1500188"/>
            <a:ext cx="8486775" cy="5072062"/>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marL="381000" indent="-285750" defTabSz="285750">
              <a:lnSpc>
                <a:spcPct val="90000"/>
              </a:lnSpc>
              <a:spcBef>
                <a:spcPct val="20000"/>
              </a:spcBef>
              <a:buClr>
                <a:schemeClr val="tx1"/>
              </a:buClr>
              <a:buFont typeface="Wingdings" pitchFamily="2" charset="2"/>
              <a:buChar char="§"/>
              <a:defRPr/>
            </a:pPr>
            <a:endParaRPr lang="en-US" altLang="zh-TW" sz="3200" b="1" i="1" kern="0" dirty="0">
              <a:solidFill>
                <a:schemeClr val="tx2"/>
              </a:solidFill>
              <a:latin typeface="Arial" pitchFamily="34" charset="0"/>
              <a:ea typeface="DFKai-SB" pitchFamily="65" charset="-120"/>
            </a:endParaRPr>
          </a:p>
          <a:p>
            <a:pPr marL="381000" indent="-285750" defTabSz="285750">
              <a:lnSpc>
                <a:spcPct val="90000"/>
              </a:lnSpc>
              <a:spcBef>
                <a:spcPct val="20000"/>
              </a:spcBef>
              <a:buClr>
                <a:schemeClr val="tx1"/>
              </a:buClr>
              <a:buFont typeface="Wingdings" pitchFamily="2" charset="2"/>
              <a:buNone/>
              <a:defRPr/>
            </a:pPr>
            <a:endParaRPr lang="zh-TW" altLang="en-US" b="1" kern="0" dirty="0">
              <a:latin typeface="Arial" pitchFamily="34" charset="0"/>
              <a:ea typeface="DFKai-SB" pitchFamily="65" charset="-120"/>
            </a:endParaRPr>
          </a:p>
          <a:p>
            <a:pPr marL="381000" indent="-285750" defTabSz="285750">
              <a:lnSpc>
                <a:spcPct val="90000"/>
              </a:lnSpc>
              <a:spcBef>
                <a:spcPct val="20000"/>
              </a:spcBef>
              <a:buClr>
                <a:schemeClr val="tx1"/>
              </a:buClr>
              <a:buFont typeface="Wingdings" pitchFamily="2" charset="2"/>
              <a:buChar char="§"/>
              <a:defRPr/>
            </a:pPr>
            <a:endParaRPr lang="zh-TW" altLang="en-US" sz="4000" b="1" kern="0" dirty="0">
              <a:latin typeface="Arial" pitchFamily="34" charset="0"/>
              <a:ea typeface="新細明體" pitchFamily="18" charset="-120"/>
            </a:endParaRPr>
          </a:p>
        </p:txBody>
      </p:sp>
      <p:graphicFrame>
        <p:nvGraphicFramePr>
          <p:cNvPr id="19458" name="Object 7">
            <a:hlinkClick r:id="" action="ppaction://ole?verb=0"/>
          </p:cNvPr>
          <p:cNvGraphicFramePr>
            <a:graphicFrameLocks/>
          </p:cNvGraphicFramePr>
          <p:nvPr/>
        </p:nvGraphicFramePr>
        <p:xfrm>
          <a:off x="2571750" y="3071813"/>
          <a:ext cx="3571875" cy="1381125"/>
        </p:xfrm>
        <a:graphic>
          <a:graphicData uri="http://schemas.openxmlformats.org/presentationml/2006/ole">
            <p:oleObj spid="_x0000_s19458" name="Equation" r:id="rId3" imgW="1143000" imgH="419040" progId="Equation.3">
              <p:embed/>
            </p:oleObj>
          </a:graphicData>
        </a:graphic>
      </p:graphicFrame>
      <p:sp>
        <p:nvSpPr>
          <p:cNvPr id="3" name="Rectangle 1026"/>
          <p:cNvSpPr txBox="1">
            <a:spLocks noChangeArrowheads="1"/>
          </p:cNvSpPr>
          <p:nvPr/>
        </p:nvSpPr>
        <p:spPr bwMode="auto">
          <a:xfrm>
            <a:off x="357188" y="357188"/>
            <a:ext cx="8501062" cy="785812"/>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algn="ctr">
              <a:defRPr/>
            </a:pPr>
            <a:r>
              <a:rPr lang="en-US" altLang="zh-TW" sz="3200" b="1" kern="0" dirty="0">
                <a:solidFill>
                  <a:srgbClr val="FF3300"/>
                </a:solidFill>
                <a:latin typeface="Arial" pitchFamily="34" charset="0"/>
                <a:ea typeface="新細明體" pitchFamily="18" charset="-120"/>
                <a:cs typeface="+mj-cs"/>
              </a:rPr>
              <a:t>Dryness Fraction </a:t>
            </a:r>
          </a:p>
        </p:txBody>
      </p:sp>
      <p:sp>
        <p:nvSpPr>
          <p:cNvPr id="5" name="Rectangle 4"/>
          <p:cNvSpPr/>
          <p:nvPr/>
        </p:nvSpPr>
        <p:spPr>
          <a:xfrm>
            <a:off x="2214563" y="1714500"/>
            <a:ext cx="5000625" cy="461963"/>
          </a:xfrm>
          <a:prstGeom prst="rect">
            <a:avLst/>
          </a:prstGeom>
        </p:spPr>
        <p:txBody>
          <a:bodyPr>
            <a:spAutoFit/>
          </a:bodyPr>
          <a:lstStyle/>
          <a:p>
            <a:pPr>
              <a:defRPr/>
            </a:pPr>
            <a:r>
              <a:rPr lang="en-US" altLang="zh-TW" b="1" i="1" kern="0" dirty="0">
                <a:solidFill>
                  <a:schemeClr val="tx2"/>
                </a:solidFill>
                <a:latin typeface="Arial" pitchFamily="34" charset="0"/>
                <a:ea typeface="DFKai-SB" pitchFamily="65" charset="-120"/>
              </a:rPr>
              <a:t>It indicates QUALITY of steam</a:t>
            </a:r>
            <a:endParaRPr lang="en-IN" dirty="0"/>
          </a:p>
        </p:txBody>
      </p:sp>
      <p:sp>
        <p:nvSpPr>
          <p:cNvPr id="6" name="Footer Placeholder 5"/>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026"/>
          <p:cNvSpPr txBox="1">
            <a:spLocks noChangeArrowheads="1"/>
          </p:cNvSpPr>
          <p:nvPr/>
        </p:nvSpPr>
        <p:spPr bwMode="auto">
          <a:xfrm>
            <a:off x="357188" y="285750"/>
            <a:ext cx="8501062" cy="1028700"/>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algn="ctr">
              <a:defRPr/>
            </a:pPr>
            <a:r>
              <a:rPr lang="en-US" altLang="zh-TW" sz="3200" b="1" kern="0" dirty="0">
                <a:solidFill>
                  <a:srgbClr val="FF3300"/>
                </a:solidFill>
                <a:latin typeface="Arial" pitchFamily="34" charset="0"/>
                <a:ea typeface="新細明體" pitchFamily="18" charset="-120"/>
              </a:rPr>
              <a:t>Dryness Fraction </a:t>
            </a:r>
          </a:p>
        </p:txBody>
      </p:sp>
      <p:sp>
        <p:nvSpPr>
          <p:cNvPr id="3" name="Rectangle 1027"/>
          <p:cNvSpPr txBox="1">
            <a:spLocks noChangeArrowheads="1"/>
          </p:cNvSpPr>
          <p:nvPr/>
        </p:nvSpPr>
        <p:spPr bwMode="auto">
          <a:xfrm>
            <a:off x="357188" y="1500188"/>
            <a:ext cx="8486775" cy="5072062"/>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marL="381000" indent="-285750" defTabSz="285750">
              <a:lnSpc>
                <a:spcPct val="90000"/>
              </a:lnSpc>
              <a:spcBef>
                <a:spcPct val="20000"/>
              </a:spcBef>
              <a:buClr>
                <a:schemeClr val="tx1"/>
              </a:buClr>
              <a:buFont typeface="Wingdings" pitchFamily="2" charset="2"/>
              <a:buChar char="§"/>
              <a:defRPr/>
            </a:pPr>
            <a:endParaRPr lang="en-US" altLang="zh-TW" sz="3200" b="1" i="1" kern="0" dirty="0">
              <a:solidFill>
                <a:schemeClr val="tx2"/>
              </a:solidFill>
              <a:latin typeface="Arial" pitchFamily="34" charset="0"/>
              <a:ea typeface="DFKai-SB" pitchFamily="65" charset="-120"/>
            </a:endParaRPr>
          </a:p>
          <a:p>
            <a:pPr marL="381000" indent="-285750" defTabSz="285750">
              <a:lnSpc>
                <a:spcPct val="90000"/>
              </a:lnSpc>
              <a:spcBef>
                <a:spcPct val="20000"/>
              </a:spcBef>
              <a:buClr>
                <a:schemeClr val="tx1"/>
              </a:buClr>
              <a:buFont typeface="Wingdings" pitchFamily="2" charset="2"/>
              <a:buNone/>
              <a:defRPr/>
            </a:pPr>
            <a:endParaRPr lang="zh-TW" altLang="en-US" b="1" kern="0" dirty="0">
              <a:latin typeface="Arial" pitchFamily="34" charset="0"/>
              <a:ea typeface="DFKai-SB" pitchFamily="65" charset="-120"/>
            </a:endParaRPr>
          </a:p>
          <a:p>
            <a:pPr marL="381000" indent="-285750" defTabSz="285750">
              <a:lnSpc>
                <a:spcPct val="90000"/>
              </a:lnSpc>
              <a:spcBef>
                <a:spcPct val="20000"/>
              </a:spcBef>
              <a:buClr>
                <a:schemeClr val="tx1"/>
              </a:buClr>
              <a:buFont typeface="Wingdings" pitchFamily="2" charset="2"/>
              <a:buChar char="§"/>
              <a:defRPr/>
            </a:pPr>
            <a:endParaRPr lang="zh-TW" altLang="en-US" sz="4000" b="1" kern="0" dirty="0">
              <a:latin typeface="Arial" pitchFamily="34" charset="0"/>
              <a:ea typeface="新細明體" pitchFamily="18" charset="-120"/>
            </a:endParaRPr>
          </a:p>
        </p:txBody>
      </p:sp>
      <p:sp>
        <p:nvSpPr>
          <p:cNvPr id="5" name="Rectangle 4"/>
          <p:cNvSpPr/>
          <p:nvPr/>
        </p:nvSpPr>
        <p:spPr>
          <a:xfrm>
            <a:off x="1714500" y="2178050"/>
            <a:ext cx="5929313" cy="3108325"/>
          </a:xfrm>
          <a:prstGeom prst="rect">
            <a:avLst/>
          </a:prstGeom>
        </p:spPr>
        <p:txBody>
          <a:bodyPr>
            <a:spAutoFit/>
          </a:bodyPr>
          <a:lstStyle/>
          <a:p>
            <a:pPr>
              <a:buFont typeface="Wingdings" pitchFamily="2" charset="2"/>
              <a:buChar char="§"/>
              <a:defRPr/>
            </a:pPr>
            <a:r>
              <a:rPr lang="en-US" altLang="zh-TW" sz="2800" b="1" i="1" kern="0" dirty="0">
                <a:solidFill>
                  <a:schemeClr val="tx2"/>
                </a:solidFill>
                <a:latin typeface="Arial" pitchFamily="34" charset="0"/>
                <a:ea typeface="DFKai-SB" pitchFamily="65" charset="-120"/>
              </a:rPr>
              <a:t>If   x = 0   Saturated Liquid</a:t>
            </a:r>
          </a:p>
          <a:p>
            <a:pPr>
              <a:buFont typeface="Wingdings" pitchFamily="2" charset="2"/>
              <a:buChar char="§"/>
              <a:defRPr/>
            </a:pPr>
            <a:endParaRPr lang="en-US" altLang="zh-TW" sz="2800" b="1" i="1" kern="0" dirty="0">
              <a:solidFill>
                <a:schemeClr val="tx2"/>
              </a:solidFill>
              <a:latin typeface="Arial" pitchFamily="34" charset="0"/>
              <a:ea typeface="DFKai-SB" pitchFamily="65" charset="-120"/>
            </a:endParaRPr>
          </a:p>
          <a:p>
            <a:pPr>
              <a:buFont typeface="Wingdings" pitchFamily="2" charset="2"/>
              <a:buChar char="§"/>
              <a:defRPr/>
            </a:pPr>
            <a:r>
              <a:rPr lang="en-US" altLang="zh-TW" sz="2800" b="1" i="1" kern="0" dirty="0">
                <a:solidFill>
                  <a:schemeClr val="tx2"/>
                </a:solidFill>
                <a:latin typeface="Arial" pitchFamily="34" charset="0"/>
                <a:ea typeface="DFKai-SB" pitchFamily="65" charset="-120"/>
              </a:rPr>
              <a:t>If  x = 1    Saturated </a:t>
            </a:r>
            <a:r>
              <a:rPr lang="en-US" altLang="zh-TW" sz="2800" b="1" i="1" kern="0" dirty="0" err="1">
                <a:solidFill>
                  <a:schemeClr val="tx2"/>
                </a:solidFill>
                <a:latin typeface="Arial" pitchFamily="34" charset="0"/>
                <a:ea typeface="DFKai-SB" pitchFamily="65" charset="-120"/>
              </a:rPr>
              <a:t>Vapour</a:t>
            </a:r>
            <a:endParaRPr lang="en-US" altLang="zh-TW" sz="2800" b="1" i="1" kern="0" dirty="0">
              <a:solidFill>
                <a:schemeClr val="tx2"/>
              </a:solidFill>
              <a:latin typeface="Arial" pitchFamily="34" charset="0"/>
              <a:ea typeface="DFKai-SB" pitchFamily="65" charset="-120"/>
            </a:endParaRPr>
          </a:p>
          <a:p>
            <a:pPr>
              <a:buFont typeface="Wingdings" pitchFamily="2" charset="2"/>
              <a:buChar char="§"/>
              <a:defRPr/>
            </a:pPr>
            <a:endParaRPr lang="en-US" altLang="zh-TW" sz="2800" b="1" i="1" kern="0" dirty="0">
              <a:solidFill>
                <a:schemeClr val="tx2"/>
              </a:solidFill>
              <a:latin typeface="Arial" pitchFamily="34" charset="0"/>
              <a:ea typeface="DFKai-SB" pitchFamily="65" charset="-120"/>
            </a:endParaRPr>
          </a:p>
          <a:p>
            <a:pPr>
              <a:buFont typeface="Wingdings" pitchFamily="2" charset="2"/>
              <a:buChar char="§"/>
              <a:defRPr/>
            </a:pPr>
            <a:r>
              <a:rPr lang="en-US" altLang="zh-TW" sz="2800" b="1" i="1" kern="0" dirty="0">
                <a:solidFill>
                  <a:schemeClr val="tx2"/>
                </a:solidFill>
                <a:latin typeface="Arial" pitchFamily="34" charset="0"/>
                <a:ea typeface="DFKai-SB" pitchFamily="65" charset="-120"/>
              </a:rPr>
              <a:t>If  x &lt; 1    Wet Steam</a:t>
            </a:r>
          </a:p>
          <a:p>
            <a:pPr>
              <a:buFont typeface="Wingdings" pitchFamily="2" charset="2"/>
              <a:buChar char="§"/>
              <a:defRPr/>
            </a:pPr>
            <a:endParaRPr lang="en-US" altLang="zh-TW" sz="2800" b="1" i="1" kern="0" dirty="0">
              <a:solidFill>
                <a:schemeClr val="tx2"/>
              </a:solidFill>
              <a:latin typeface="Arial" pitchFamily="34" charset="0"/>
              <a:ea typeface="DFKai-SB" pitchFamily="65" charset="-120"/>
            </a:endParaRPr>
          </a:p>
          <a:p>
            <a:pPr>
              <a:buFont typeface="Wingdings" pitchFamily="2" charset="2"/>
              <a:buChar char="§"/>
              <a:defRPr/>
            </a:pPr>
            <a:r>
              <a:rPr lang="en-US" altLang="zh-TW" sz="2800" b="1" i="1" kern="0" dirty="0">
                <a:solidFill>
                  <a:schemeClr val="tx2"/>
                </a:solidFill>
                <a:latin typeface="Arial" pitchFamily="34" charset="0"/>
                <a:ea typeface="DFKai-SB" pitchFamily="65" charset="-120"/>
              </a:rPr>
              <a:t>If  x &gt; 1    Superheated Steam</a:t>
            </a:r>
            <a:endParaRPr lang="en-IN" sz="2800" dirty="0"/>
          </a:p>
        </p:txBody>
      </p:sp>
      <p:sp>
        <p:nvSpPr>
          <p:cNvPr id="6" name="Footer Placeholder 5"/>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9746" name="Picture 4"/>
          <p:cNvPicPr>
            <a:picLocks noChangeAspect="1" noChangeArrowheads="1"/>
          </p:cNvPicPr>
          <p:nvPr/>
        </p:nvPicPr>
        <p:blipFill>
          <a:blip r:embed="rId2" cstate="print"/>
          <a:srcRect/>
          <a:stretch>
            <a:fillRect/>
          </a:stretch>
        </p:blipFill>
        <p:spPr bwMode="auto">
          <a:xfrm>
            <a:off x="533400" y="242888"/>
            <a:ext cx="7620000" cy="6118225"/>
          </a:xfrm>
          <a:prstGeom prst="rect">
            <a:avLst/>
          </a:prstGeom>
          <a:noFill/>
          <a:ln w="9525">
            <a:noFill/>
            <a:miter lim="800000"/>
            <a:headEnd/>
            <a:tailEnd/>
          </a:ln>
        </p:spPr>
      </p:pic>
      <p:sp>
        <p:nvSpPr>
          <p:cNvPr id="3" name="Footer Placeholder 2"/>
          <p:cNvSpPr>
            <a:spLocks noGrp="1"/>
          </p:cNvSpPr>
          <p:nvPr>
            <p:ph type="ftr" sz="quarter" idx="11"/>
          </p:nvPr>
        </p:nvSpPr>
        <p:spPr/>
        <p:txBody>
          <a:bodyPr/>
          <a:lstStyle/>
          <a:p>
            <a:r>
              <a:rPr kumimoji="0" lang="en-US" smtClean="0"/>
              <a:t>MECH-KIOT</a:t>
            </a:r>
            <a:endParaRPr kumimoji="0" lang="en-US"/>
          </a:p>
        </p:txBody>
      </p:sp>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0770" name="Picture 5"/>
          <p:cNvPicPr>
            <a:picLocks noChangeAspect="1" noChangeArrowheads="1"/>
          </p:cNvPicPr>
          <p:nvPr/>
        </p:nvPicPr>
        <p:blipFill>
          <a:blip r:embed="rId2" cstate="print"/>
          <a:srcRect/>
          <a:stretch>
            <a:fillRect/>
          </a:stretch>
        </p:blipFill>
        <p:spPr bwMode="auto">
          <a:xfrm>
            <a:off x="114300" y="1500188"/>
            <a:ext cx="8920163" cy="5143500"/>
          </a:xfrm>
          <a:prstGeom prst="rect">
            <a:avLst/>
          </a:prstGeom>
          <a:noFill/>
          <a:ln w="9525">
            <a:noFill/>
            <a:miter lim="800000"/>
            <a:headEnd/>
            <a:tailEnd/>
          </a:ln>
        </p:spPr>
      </p:pic>
      <p:sp>
        <p:nvSpPr>
          <p:cNvPr id="6" name="Rectangle 1026"/>
          <p:cNvSpPr txBox="1">
            <a:spLocks noChangeArrowheads="1"/>
          </p:cNvSpPr>
          <p:nvPr/>
        </p:nvSpPr>
        <p:spPr bwMode="auto">
          <a:xfrm>
            <a:off x="285750" y="71438"/>
            <a:ext cx="8501063" cy="1028700"/>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algn="ctr">
              <a:defRPr/>
            </a:pPr>
            <a:r>
              <a:rPr lang="en-US" altLang="zh-TW" sz="3200" b="1" kern="0" dirty="0" err="1">
                <a:solidFill>
                  <a:srgbClr val="FF3300"/>
                </a:solidFill>
                <a:latin typeface="Arial" pitchFamily="34" charset="0"/>
                <a:ea typeface="新細明體" pitchFamily="18" charset="-120"/>
              </a:rPr>
              <a:t>Rankine</a:t>
            </a:r>
            <a:r>
              <a:rPr lang="en-US" altLang="zh-TW" sz="3200" b="1" kern="0" dirty="0">
                <a:solidFill>
                  <a:srgbClr val="FF3300"/>
                </a:solidFill>
                <a:latin typeface="Arial" pitchFamily="34" charset="0"/>
                <a:ea typeface="新細明體" pitchFamily="18" charset="-120"/>
              </a:rPr>
              <a:t> cycle: The ideal cycle</a:t>
            </a:r>
            <a:br>
              <a:rPr lang="en-US" altLang="zh-TW" sz="3200" b="1" kern="0" dirty="0">
                <a:solidFill>
                  <a:srgbClr val="FF3300"/>
                </a:solidFill>
                <a:latin typeface="Arial" pitchFamily="34" charset="0"/>
                <a:ea typeface="新細明體" pitchFamily="18" charset="-120"/>
              </a:rPr>
            </a:br>
            <a:r>
              <a:rPr lang="en-US" altLang="zh-TW" sz="3200" b="1" kern="0" dirty="0">
                <a:solidFill>
                  <a:srgbClr val="FF3300"/>
                </a:solidFill>
                <a:latin typeface="Arial" pitchFamily="34" charset="0"/>
                <a:ea typeface="新細明體" pitchFamily="18" charset="-120"/>
              </a:rPr>
              <a:t>for vapor power cycle</a:t>
            </a:r>
          </a:p>
        </p:txBody>
      </p:sp>
      <p:sp>
        <p:nvSpPr>
          <p:cNvPr id="4" name="Footer Placeholder 3"/>
          <p:cNvSpPr>
            <a:spLocks noGrp="1"/>
          </p:cNvSpPr>
          <p:nvPr>
            <p:ph type="ftr" sz="quarter" idx="11"/>
          </p:nvPr>
        </p:nvSpPr>
        <p:spPr/>
        <p:txBody>
          <a:bodyPr/>
          <a:lstStyle/>
          <a:p>
            <a:r>
              <a:rPr kumimoji="0" lang="en-US" smtClean="0"/>
              <a:t>MECH-KIOT</a:t>
            </a:r>
            <a:endParaRPr kumimoji="0" lang="en-US"/>
          </a:p>
        </p:txBody>
      </p:sp>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026"/>
          <p:cNvSpPr txBox="1">
            <a:spLocks noChangeArrowheads="1"/>
          </p:cNvSpPr>
          <p:nvPr/>
        </p:nvSpPr>
        <p:spPr bwMode="auto">
          <a:xfrm>
            <a:off x="285750" y="71438"/>
            <a:ext cx="8501063" cy="1028700"/>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algn="ctr">
              <a:defRPr/>
            </a:pPr>
            <a:r>
              <a:rPr lang="en-US" altLang="zh-TW" sz="3200" b="1" kern="0" dirty="0" err="1">
                <a:solidFill>
                  <a:srgbClr val="FF3300"/>
                </a:solidFill>
                <a:latin typeface="Arial" pitchFamily="34" charset="0"/>
                <a:ea typeface="新細明體" pitchFamily="18" charset="-120"/>
              </a:rPr>
              <a:t>Rankine</a:t>
            </a:r>
            <a:r>
              <a:rPr lang="en-US" altLang="zh-TW" sz="3200" b="1" kern="0" dirty="0">
                <a:solidFill>
                  <a:srgbClr val="FF3300"/>
                </a:solidFill>
                <a:latin typeface="Arial" pitchFamily="34" charset="0"/>
                <a:ea typeface="新細明體" pitchFamily="18" charset="-120"/>
              </a:rPr>
              <a:t> cycle: The ideal cycle</a:t>
            </a:r>
            <a:br>
              <a:rPr lang="en-US" altLang="zh-TW" sz="3200" b="1" kern="0" dirty="0">
                <a:solidFill>
                  <a:srgbClr val="FF3300"/>
                </a:solidFill>
                <a:latin typeface="Arial" pitchFamily="34" charset="0"/>
                <a:ea typeface="新細明體" pitchFamily="18" charset="-120"/>
              </a:rPr>
            </a:br>
            <a:r>
              <a:rPr lang="en-US" altLang="zh-TW" sz="3200" b="1" kern="0" dirty="0">
                <a:solidFill>
                  <a:srgbClr val="FF3300"/>
                </a:solidFill>
                <a:latin typeface="Arial" pitchFamily="34" charset="0"/>
                <a:ea typeface="新細明體" pitchFamily="18" charset="-120"/>
              </a:rPr>
              <a:t>for vapor power cycle</a:t>
            </a:r>
          </a:p>
        </p:txBody>
      </p:sp>
      <p:pic>
        <p:nvPicPr>
          <p:cNvPr id="161795" name="Picture 2"/>
          <p:cNvPicPr>
            <a:picLocks noChangeAspect="1" noChangeArrowheads="1"/>
          </p:cNvPicPr>
          <p:nvPr/>
        </p:nvPicPr>
        <p:blipFill>
          <a:blip r:embed="rId2" cstate="print"/>
          <a:srcRect/>
          <a:stretch>
            <a:fillRect/>
          </a:stretch>
        </p:blipFill>
        <p:spPr bwMode="auto">
          <a:xfrm>
            <a:off x="0" y="2357438"/>
            <a:ext cx="9144000" cy="2500312"/>
          </a:xfrm>
          <a:prstGeom prst="rect">
            <a:avLst/>
          </a:prstGeom>
          <a:noFill/>
          <a:ln w="9525">
            <a:noFill/>
            <a:miter lim="800000"/>
            <a:headEnd/>
            <a:tailEnd/>
          </a:ln>
        </p:spPr>
      </p:pic>
      <p:sp>
        <p:nvSpPr>
          <p:cNvPr id="5" name="Footer Placeholder 4"/>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428625" y="285750"/>
            <a:ext cx="8429625" cy="6286500"/>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marL="381000" indent="-285750" defTabSz="285750">
              <a:lnSpc>
                <a:spcPct val="90000"/>
              </a:lnSpc>
              <a:buClr>
                <a:schemeClr val="tx1"/>
              </a:buClr>
              <a:buFont typeface="Wingdings" pitchFamily="2" charset="2"/>
              <a:buChar char="§"/>
              <a:defRPr/>
            </a:pPr>
            <a:endParaRPr lang="en-US" altLang="zh-TW" sz="3200" b="1" i="1" dirty="0">
              <a:solidFill>
                <a:schemeClr val="tx2"/>
              </a:solidFill>
              <a:latin typeface="Arial" pitchFamily="34" charset="0"/>
              <a:ea typeface="新細明體" pitchFamily="18" charset="-120"/>
            </a:endParaRPr>
          </a:p>
          <a:p>
            <a:pPr marL="381000" indent="-285750" defTabSz="285750">
              <a:lnSpc>
                <a:spcPct val="90000"/>
              </a:lnSpc>
              <a:buClr>
                <a:schemeClr val="tx1"/>
              </a:buClr>
              <a:buFont typeface="Wingdings" pitchFamily="2" charset="2"/>
              <a:buChar char="§"/>
              <a:defRPr/>
            </a:pPr>
            <a:endParaRPr lang="en-US" altLang="zh-TW" sz="3200" b="1" i="1" dirty="0">
              <a:solidFill>
                <a:schemeClr val="tx2"/>
              </a:solidFill>
              <a:latin typeface="Arial" pitchFamily="34" charset="0"/>
              <a:ea typeface="新細明體" pitchFamily="18" charset="-120"/>
            </a:endParaRPr>
          </a:p>
          <a:p>
            <a:pPr marL="381000" indent="-285750" algn="just" defTabSz="285750">
              <a:lnSpc>
                <a:spcPct val="90000"/>
              </a:lnSpc>
              <a:buClr>
                <a:schemeClr val="tx1"/>
              </a:buClr>
              <a:buFont typeface="Wingdings" pitchFamily="2" charset="2"/>
              <a:buChar char="§"/>
              <a:defRPr/>
            </a:pPr>
            <a:r>
              <a:rPr lang="en-US" altLang="zh-TW" sz="3200" b="1" dirty="0">
                <a:solidFill>
                  <a:schemeClr val="tx2"/>
                </a:solidFill>
                <a:latin typeface="Arial" pitchFamily="34" charset="0"/>
                <a:ea typeface="新細明體" pitchFamily="18" charset="-120"/>
              </a:rPr>
              <a:t>The actual or hypothetical envelope enclosing the system is the </a:t>
            </a:r>
            <a:r>
              <a:rPr lang="en-US" altLang="zh-TW" sz="3200" b="1" i="1" dirty="0">
                <a:solidFill>
                  <a:schemeClr val="tx2"/>
                </a:solidFill>
                <a:latin typeface="Arial" pitchFamily="34" charset="0"/>
                <a:ea typeface="新細明體" pitchFamily="18" charset="-120"/>
              </a:rPr>
              <a:t>boundary </a:t>
            </a:r>
            <a:r>
              <a:rPr lang="en-US" altLang="zh-TW" sz="3200" b="1" dirty="0">
                <a:solidFill>
                  <a:schemeClr val="tx2"/>
                </a:solidFill>
                <a:latin typeface="Arial" pitchFamily="34" charset="0"/>
                <a:ea typeface="新細明體" pitchFamily="18" charset="-120"/>
              </a:rPr>
              <a:t>of the system.</a:t>
            </a:r>
          </a:p>
          <a:p>
            <a:pPr marL="381000" indent="-285750" algn="just" defTabSz="285750">
              <a:lnSpc>
                <a:spcPct val="90000"/>
              </a:lnSpc>
              <a:buClr>
                <a:schemeClr val="tx1"/>
              </a:buClr>
              <a:buFont typeface="Wingdings" pitchFamily="2" charset="2"/>
              <a:buChar char="§"/>
              <a:defRPr/>
            </a:pPr>
            <a:r>
              <a:rPr lang="en-US" altLang="zh-TW" sz="3200" b="1" dirty="0">
                <a:solidFill>
                  <a:srgbClr val="FF0000"/>
                </a:solidFill>
                <a:latin typeface="Arial" pitchFamily="34" charset="0"/>
                <a:ea typeface="新細明體" pitchFamily="18" charset="-120"/>
              </a:rPr>
              <a:t>The system is separated from the surroundings by the system </a:t>
            </a:r>
            <a:r>
              <a:rPr lang="en-US" altLang="zh-TW" sz="3200" b="1" i="1" dirty="0">
                <a:solidFill>
                  <a:srgbClr val="FF0000"/>
                </a:solidFill>
                <a:latin typeface="Arial" pitchFamily="34" charset="0"/>
                <a:ea typeface="新細明體" pitchFamily="18" charset="-120"/>
              </a:rPr>
              <a:t>boundary.</a:t>
            </a:r>
          </a:p>
          <a:p>
            <a:pPr marL="381000" indent="-285750" algn="just" defTabSz="285750">
              <a:lnSpc>
                <a:spcPct val="90000"/>
              </a:lnSpc>
              <a:buClr>
                <a:schemeClr val="tx1"/>
              </a:buClr>
              <a:buFont typeface="Wingdings" pitchFamily="2" charset="2"/>
              <a:buChar char="§"/>
              <a:defRPr/>
            </a:pPr>
            <a:r>
              <a:rPr lang="en-US" altLang="zh-TW" sz="3200" b="1" i="1" dirty="0">
                <a:solidFill>
                  <a:schemeClr val="tx2"/>
                </a:solidFill>
                <a:latin typeface="Arial" pitchFamily="34" charset="0"/>
                <a:ea typeface="新細明體" pitchFamily="18" charset="-120"/>
              </a:rPr>
              <a:t>The boundary may be real or imaginary.</a:t>
            </a:r>
          </a:p>
          <a:p>
            <a:pPr marL="381000" indent="-285750" defTabSz="285750">
              <a:lnSpc>
                <a:spcPct val="90000"/>
              </a:lnSpc>
              <a:buClr>
                <a:schemeClr val="tx1"/>
              </a:buClr>
              <a:buFont typeface="Wingdings" pitchFamily="2" charset="2"/>
              <a:buChar char="§"/>
              <a:defRPr/>
            </a:pPr>
            <a:endParaRPr lang="en-US" altLang="zh-TW" sz="3200" b="1" i="1" dirty="0">
              <a:solidFill>
                <a:schemeClr val="tx2"/>
              </a:solidFill>
              <a:latin typeface="Arial" pitchFamily="34" charset="0"/>
              <a:ea typeface="新細明體" pitchFamily="18" charset="-120"/>
            </a:endParaRPr>
          </a:p>
          <a:p>
            <a:pPr marL="381000" indent="-285750" algn="just" defTabSz="285750">
              <a:lnSpc>
                <a:spcPct val="90000"/>
              </a:lnSpc>
              <a:buClr>
                <a:schemeClr val="tx1"/>
              </a:buClr>
              <a:buFont typeface="Wingdings" pitchFamily="2" charset="2"/>
              <a:buChar char="§"/>
              <a:defRPr/>
            </a:pPr>
            <a:r>
              <a:rPr lang="en-US" altLang="zh-TW" sz="3200" b="1" dirty="0">
                <a:solidFill>
                  <a:schemeClr val="tx2"/>
                </a:solidFill>
                <a:latin typeface="Arial" pitchFamily="34" charset="0"/>
                <a:ea typeface="新細明體" pitchFamily="18" charset="-120"/>
              </a:rPr>
              <a:t>Everything external to the system is called the </a:t>
            </a:r>
            <a:r>
              <a:rPr lang="en-US" altLang="zh-TW" sz="3200" b="1" i="1" dirty="0">
                <a:solidFill>
                  <a:schemeClr val="tx2"/>
                </a:solidFill>
                <a:latin typeface="Arial" pitchFamily="34" charset="0"/>
                <a:ea typeface="新細明體" pitchFamily="18" charset="-120"/>
              </a:rPr>
              <a:t>surroundings.</a:t>
            </a:r>
          </a:p>
          <a:p>
            <a:pPr marL="381000" indent="-285750" defTabSz="285750">
              <a:lnSpc>
                <a:spcPct val="90000"/>
              </a:lnSpc>
              <a:spcBef>
                <a:spcPct val="20000"/>
              </a:spcBef>
              <a:buClr>
                <a:schemeClr val="tx1"/>
              </a:buClr>
              <a:buFont typeface="Wingdings" pitchFamily="2" charset="2"/>
              <a:buChar char="§"/>
              <a:defRPr/>
            </a:pPr>
            <a:endParaRPr lang="zh-TW" altLang="en-US" sz="4000" b="1" kern="0" dirty="0">
              <a:latin typeface="Arial" pitchFamily="34" charset="0"/>
              <a:ea typeface="新細明體" pitchFamily="18" charset="-120"/>
            </a:endParaRPr>
          </a:p>
        </p:txBody>
      </p:sp>
      <p:sp>
        <p:nvSpPr>
          <p:cNvPr id="3" name="Footer Placeholder 2"/>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Content Placeholder 2"/>
          <p:cNvSpPr>
            <a:spLocks noGrp="1"/>
          </p:cNvSpPr>
          <p:nvPr>
            <p:ph idx="1"/>
          </p:nvPr>
        </p:nvSpPr>
        <p:spPr bwMode="auto">
          <a:noFill/>
          <a:ln>
            <a:miter lim="800000"/>
            <a:headEnd/>
            <a:tailEnd/>
          </a:ln>
        </p:spPr>
        <p:txBody>
          <a:bodyPr vert="horz" wrap="square" lIns="91440" tIns="45720" rIns="91440" bIns="45720" numCol="1" anchor="t" anchorCtr="0" compatLnSpc="1">
            <a:prstTxWarp prst="textNoShape">
              <a:avLst/>
            </a:prstTxWarp>
          </a:bodyPr>
          <a:lstStyle/>
          <a:p>
            <a:endParaRPr lang="en-IN" smtClean="0"/>
          </a:p>
        </p:txBody>
      </p:sp>
      <p:sp>
        <p:nvSpPr>
          <p:cNvPr id="4" name="Rectangle 1027"/>
          <p:cNvSpPr txBox="1">
            <a:spLocks noChangeArrowheads="1"/>
          </p:cNvSpPr>
          <p:nvPr/>
        </p:nvSpPr>
        <p:spPr bwMode="auto">
          <a:xfrm>
            <a:off x="357188" y="428625"/>
            <a:ext cx="8486775" cy="6143625"/>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marL="381000" indent="-285750" defTabSz="285750">
              <a:lnSpc>
                <a:spcPct val="90000"/>
              </a:lnSpc>
              <a:spcBef>
                <a:spcPct val="20000"/>
              </a:spcBef>
              <a:buClr>
                <a:schemeClr val="tx1"/>
              </a:buClr>
              <a:buFont typeface="Wingdings" pitchFamily="2" charset="2"/>
              <a:buChar char="§"/>
              <a:defRPr/>
            </a:pPr>
            <a:endParaRPr lang="en-US" altLang="zh-TW" sz="3200" b="1" i="1" kern="0" dirty="0">
              <a:solidFill>
                <a:schemeClr val="tx2"/>
              </a:solidFill>
              <a:latin typeface="Arial" pitchFamily="34" charset="0"/>
              <a:ea typeface="DFKai-SB" pitchFamily="65" charset="-120"/>
            </a:endParaRPr>
          </a:p>
          <a:p>
            <a:pPr marL="381000" indent="-285750" defTabSz="285750">
              <a:lnSpc>
                <a:spcPct val="90000"/>
              </a:lnSpc>
              <a:spcBef>
                <a:spcPct val="20000"/>
              </a:spcBef>
              <a:buClr>
                <a:schemeClr val="tx1"/>
              </a:buClr>
              <a:buFont typeface="Wingdings" pitchFamily="2" charset="2"/>
              <a:buNone/>
              <a:defRPr/>
            </a:pPr>
            <a:endParaRPr lang="zh-TW" altLang="en-US" b="1" kern="0" dirty="0">
              <a:latin typeface="Arial" pitchFamily="34" charset="0"/>
              <a:ea typeface="DFKai-SB" pitchFamily="65" charset="-120"/>
            </a:endParaRPr>
          </a:p>
          <a:p>
            <a:pPr marL="381000" indent="-285750" defTabSz="285750">
              <a:lnSpc>
                <a:spcPct val="90000"/>
              </a:lnSpc>
              <a:spcBef>
                <a:spcPct val="20000"/>
              </a:spcBef>
              <a:buClr>
                <a:schemeClr val="tx1"/>
              </a:buClr>
              <a:buFont typeface="Wingdings" pitchFamily="2" charset="2"/>
              <a:buChar char="§"/>
              <a:defRPr/>
            </a:pPr>
            <a:endParaRPr lang="zh-TW" altLang="en-US" sz="4000" b="1" kern="0" dirty="0">
              <a:latin typeface="Arial" pitchFamily="34" charset="0"/>
              <a:ea typeface="新細明體" pitchFamily="18" charset="-120"/>
            </a:endParaRPr>
          </a:p>
        </p:txBody>
      </p:sp>
      <p:pic>
        <p:nvPicPr>
          <p:cNvPr id="162820" name="Picture 2"/>
          <p:cNvPicPr>
            <a:picLocks noChangeAspect="1" noChangeArrowheads="1"/>
          </p:cNvPicPr>
          <p:nvPr/>
        </p:nvPicPr>
        <p:blipFill>
          <a:blip r:embed="rId2" cstate="print"/>
          <a:srcRect/>
          <a:stretch>
            <a:fillRect/>
          </a:stretch>
        </p:blipFill>
        <p:spPr bwMode="auto">
          <a:xfrm>
            <a:off x="500063" y="928688"/>
            <a:ext cx="8215312" cy="4643437"/>
          </a:xfrm>
          <a:prstGeom prst="rect">
            <a:avLst/>
          </a:prstGeom>
          <a:noFill/>
          <a:ln w="9525">
            <a:noFill/>
            <a:miter lim="800000"/>
            <a:headEnd/>
            <a:tailEnd/>
          </a:ln>
        </p:spPr>
      </p:pic>
      <p:sp>
        <p:nvSpPr>
          <p:cNvPr id="5" name="Footer Placeholder 4"/>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Content Placeholder 2"/>
          <p:cNvSpPr>
            <a:spLocks noGrp="1"/>
          </p:cNvSpPr>
          <p:nvPr>
            <p:ph idx="1"/>
          </p:nvPr>
        </p:nvSpPr>
        <p:spPr bwMode="auto">
          <a:noFill/>
          <a:ln>
            <a:miter lim="800000"/>
            <a:headEnd/>
            <a:tailEnd/>
          </a:ln>
        </p:spPr>
        <p:txBody>
          <a:bodyPr vert="horz" wrap="square" lIns="91440" tIns="45720" rIns="91440" bIns="45720" numCol="1" anchor="t" anchorCtr="0" compatLnSpc="1">
            <a:prstTxWarp prst="textNoShape">
              <a:avLst/>
            </a:prstTxWarp>
          </a:bodyPr>
          <a:lstStyle/>
          <a:p>
            <a:endParaRPr lang="en-IN" smtClean="0"/>
          </a:p>
        </p:txBody>
      </p:sp>
      <p:sp>
        <p:nvSpPr>
          <p:cNvPr id="4" name="Rectangle 1027"/>
          <p:cNvSpPr txBox="1">
            <a:spLocks noChangeArrowheads="1"/>
          </p:cNvSpPr>
          <p:nvPr/>
        </p:nvSpPr>
        <p:spPr bwMode="auto">
          <a:xfrm>
            <a:off x="357188" y="428625"/>
            <a:ext cx="8486775" cy="6143625"/>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marL="381000" indent="-285750" defTabSz="285750">
              <a:lnSpc>
                <a:spcPct val="90000"/>
              </a:lnSpc>
              <a:spcBef>
                <a:spcPct val="20000"/>
              </a:spcBef>
              <a:buClr>
                <a:schemeClr val="tx1"/>
              </a:buClr>
              <a:buFont typeface="Wingdings" pitchFamily="2" charset="2"/>
              <a:buChar char="§"/>
              <a:defRPr/>
            </a:pPr>
            <a:endParaRPr lang="en-US" altLang="zh-TW" sz="3200" b="1" i="1" kern="0" dirty="0">
              <a:solidFill>
                <a:schemeClr val="tx2"/>
              </a:solidFill>
              <a:latin typeface="Arial" pitchFamily="34" charset="0"/>
              <a:ea typeface="DFKai-SB" pitchFamily="65" charset="-120"/>
            </a:endParaRPr>
          </a:p>
          <a:p>
            <a:pPr marL="381000" indent="-285750" defTabSz="285750">
              <a:lnSpc>
                <a:spcPct val="90000"/>
              </a:lnSpc>
              <a:spcBef>
                <a:spcPct val="20000"/>
              </a:spcBef>
              <a:buClr>
                <a:schemeClr val="tx1"/>
              </a:buClr>
              <a:buFont typeface="Wingdings" pitchFamily="2" charset="2"/>
              <a:buNone/>
              <a:defRPr/>
            </a:pPr>
            <a:endParaRPr lang="zh-TW" altLang="en-US" b="1" kern="0" dirty="0">
              <a:latin typeface="Arial" pitchFamily="34" charset="0"/>
              <a:ea typeface="DFKai-SB" pitchFamily="65" charset="-120"/>
            </a:endParaRPr>
          </a:p>
          <a:p>
            <a:pPr marL="381000" indent="-285750" defTabSz="285750">
              <a:lnSpc>
                <a:spcPct val="90000"/>
              </a:lnSpc>
              <a:spcBef>
                <a:spcPct val="20000"/>
              </a:spcBef>
              <a:buClr>
                <a:schemeClr val="tx1"/>
              </a:buClr>
              <a:buFont typeface="Wingdings" pitchFamily="2" charset="2"/>
              <a:buChar char="§"/>
              <a:defRPr/>
            </a:pPr>
            <a:endParaRPr lang="zh-TW" altLang="en-US" sz="4000" b="1" kern="0" dirty="0">
              <a:latin typeface="Arial" pitchFamily="34" charset="0"/>
              <a:ea typeface="新細明體" pitchFamily="18" charset="-120"/>
            </a:endParaRPr>
          </a:p>
        </p:txBody>
      </p:sp>
      <p:pic>
        <p:nvPicPr>
          <p:cNvPr id="163844" name="Picture 3"/>
          <p:cNvPicPr>
            <a:picLocks noChangeAspect="1" noChangeArrowheads="1"/>
          </p:cNvPicPr>
          <p:nvPr/>
        </p:nvPicPr>
        <p:blipFill>
          <a:blip r:embed="rId2" cstate="print"/>
          <a:srcRect/>
          <a:stretch>
            <a:fillRect/>
          </a:stretch>
        </p:blipFill>
        <p:spPr bwMode="auto">
          <a:xfrm>
            <a:off x="714375" y="785813"/>
            <a:ext cx="7858125" cy="5286375"/>
          </a:xfrm>
          <a:prstGeom prst="rect">
            <a:avLst/>
          </a:prstGeom>
          <a:noFill/>
          <a:ln w="9525">
            <a:noFill/>
            <a:miter lim="800000"/>
            <a:headEnd/>
            <a:tailEnd/>
          </a:ln>
        </p:spPr>
      </p:pic>
      <p:sp>
        <p:nvSpPr>
          <p:cNvPr id="5" name="Footer Placeholder 4"/>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2"/>
          <p:cNvSpPr>
            <a:spLocks noGrp="1" noChangeArrowheads="1"/>
          </p:cNvSpPr>
          <p:nvPr>
            <p:ph type="title"/>
          </p:nvPr>
        </p:nvSpPr>
        <p:spPr bwMode="auto">
          <a:xfrm>
            <a:off x="457200" y="274638"/>
            <a:ext cx="8229600" cy="639762"/>
          </a:xfrm>
          <a:noFill/>
          <a:ln>
            <a:miter lim="800000"/>
            <a:headEnd/>
            <a:tailEnd/>
          </a:ln>
        </p:spPr>
        <p:txBody>
          <a:bodyPr vert="horz" wrap="square" lIns="91440" tIns="45720" rIns="91440" bIns="45720" numCol="1" anchor="t" anchorCtr="0" compatLnSpc="1">
            <a:prstTxWarp prst="textNoShape">
              <a:avLst/>
            </a:prstTxWarp>
            <a:normAutofit fontScale="90000"/>
          </a:bodyPr>
          <a:lstStyle/>
          <a:p>
            <a:r>
              <a:rPr lang="en-US" sz="2800" smtClean="0">
                <a:solidFill>
                  <a:schemeClr val="tx1"/>
                </a:solidFill>
              </a:rPr>
              <a:t>DEVIATION OF ACTUAL VAPOR POWER</a:t>
            </a:r>
            <a:br>
              <a:rPr lang="en-US" sz="2800" smtClean="0">
                <a:solidFill>
                  <a:schemeClr val="tx1"/>
                </a:solidFill>
              </a:rPr>
            </a:br>
            <a:r>
              <a:rPr lang="en-US" sz="2800" smtClean="0">
                <a:solidFill>
                  <a:schemeClr val="tx1"/>
                </a:solidFill>
              </a:rPr>
              <a:t>CYCLES FROM IDEALIZED ONES</a:t>
            </a:r>
          </a:p>
        </p:txBody>
      </p:sp>
      <p:pic>
        <p:nvPicPr>
          <p:cNvPr id="164867" name="Picture 4"/>
          <p:cNvPicPr>
            <a:picLocks noChangeAspect="1" noChangeArrowheads="1"/>
          </p:cNvPicPr>
          <p:nvPr/>
        </p:nvPicPr>
        <p:blipFill>
          <a:blip r:embed="rId2" cstate="print"/>
          <a:srcRect l="-165"/>
          <a:stretch>
            <a:fillRect/>
          </a:stretch>
        </p:blipFill>
        <p:spPr bwMode="auto">
          <a:xfrm>
            <a:off x="214313" y="1524000"/>
            <a:ext cx="8672512" cy="4270375"/>
          </a:xfrm>
          <a:prstGeom prst="rect">
            <a:avLst/>
          </a:prstGeom>
          <a:noFill/>
          <a:ln w="9525">
            <a:noFill/>
            <a:miter lim="800000"/>
            <a:headEnd/>
            <a:tailEnd/>
          </a:ln>
        </p:spPr>
      </p:pic>
      <p:sp>
        <p:nvSpPr>
          <p:cNvPr id="4" name="Footer Placeholder 3"/>
          <p:cNvSpPr>
            <a:spLocks noGrp="1"/>
          </p:cNvSpPr>
          <p:nvPr>
            <p:ph type="ftr" sz="quarter" idx="11"/>
          </p:nvPr>
        </p:nvSpPr>
        <p:spPr/>
        <p:txBody>
          <a:bodyPr/>
          <a:lstStyle/>
          <a:p>
            <a:r>
              <a:rPr kumimoji="0" lang="en-US" smtClean="0"/>
              <a:t>MECH-KIOT</a:t>
            </a:r>
            <a:endParaRPr kumimoji="0" lang="en-US"/>
          </a:p>
        </p:txBody>
      </p:sp>
    </p:spTree>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2"/>
          <p:cNvSpPr>
            <a:spLocks noGrp="1" noChangeArrowheads="1"/>
          </p:cNvSpPr>
          <p:nvPr>
            <p:ph type="title"/>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en-US" sz="2800" smtClean="0">
                <a:solidFill>
                  <a:schemeClr val="tx1"/>
                </a:solidFill>
              </a:rPr>
              <a:t>HOW CAN WE INCREASE THE EFFICIENCY</a:t>
            </a:r>
            <a:br>
              <a:rPr lang="en-US" sz="2800" smtClean="0">
                <a:solidFill>
                  <a:schemeClr val="tx1"/>
                </a:solidFill>
              </a:rPr>
            </a:br>
            <a:r>
              <a:rPr lang="en-US" sz="2800" smtClean="0">
                <a:solidFill>
                  <a:schemeClr val="tx1"/>
                </a:solidFill>
              </a:rPr>
              <a:t>OF THE RANKINE CYCLE?</a:t>
            </a:r>
          </a:p>
        </p:txBody>
      </p:sp>
      <p:pic>
        <p:nvPicPr>
          <p:cNvPr id="165891" name="Picture 4"/>
          <p:cNvPicPr>
            <a:picLocks noChangeAspect="1" noChangeArrowheads="1"/>
          </p:cNvPicPr>
          <p:nvPr/>
        </p:nvPicPr>
        <p:blipFill>
          <a:blip r:embed="rId2" cstate="print"/>
          <a:srcRect/>
          <a:stretch>
            <a:fillRect/>
          </a:stretch>
        </p:blipFill>
        <p:spPr bwMode="auto">
          <a:xfrm>
            <a:off x="533400" y="1676400"/>
            <a:ext cx="3979863" cy="3852863"/>
          </a:xfrm>
          <a:prstGeom prst="rect">
            <a:avLst/>
          </a:prstGeom>
          <a:noFill/>
          <a:ln w="9525">
            <a:noFill/>
            <a:miter lim="800000"/>
            <a:headEnd/>
            <a:tailEnd/>
          </a:ln>
        </p:spPr>
      </p:pic>
      <p:pic>
        <p:nvPicPr>
          <p:cNvPr id="165892" name="Picture 5"/>
          <p:cNvPicPr>
            <a:picLocks noChangeAspect="1" noChangeArrowheads="1"/>
          </p:cNvPicPr>
          <p:nvPr/>
        </p:nvPicPr>
        <p:blipFill>
          <a:blip r:embed="rId3" cstate="print"/>
          <a:srcRect/>
          <a:stretch>
            <a:fillRect/>
          </a:stretch>
        </p:blipFill>
        <p:spPr bwMode="auto">
          <a:xfrm>
            <a:off x="4876800" y="1676400"/>
            <a:ext cx="3773488" cy="3886200"/>
          </a:xfrm>
          <a:prstGeom prst="rect">
            <a:avLst/>
          </a:prstGeom>
          <a:noFill/>
          <a:ln w="9525">
            <a:noFill/>
            <a:miter lim="800000"/>
            <a:headEnd/>
            <a:tailEnd/>
          </a:ln>
        </p:spPr>
      </p:pic>
      <p:sp>
        <p:nvSpPr>
          <p:cNvPr id="5" name="Footer Placeholder 4"/>
          <p:cNvSpPr>
            <a:spLocks noGrp="1"/>
          </p:cNvSpPr>
          <p:nvPr>
            <p:ph type="ftr" sz="quarter" idx="11"/>
          </p:nvPr>
        </p:nvSpPr>
        <p:spPr/>
        <p:txBody>
          <a:bodyPr/>
          <a:lstStyle/>
          <a:p>
            <a:r>
              <a:rPr kumimoji="0" lang="en-US" smtClean="0"/>
              <a:t>MECH-KIOT</a:t>
            </a:r>
            <a:endParaRPr kumimoji="0" lang="en-US"/>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6914" name="Picture 4"/>
          <p:cNvPicPr>
            <a:picLocks noChangeAspect="1" noChangeArrowheads="1"/>
          </p:cNvPicPr>
          <p:nvPr/>
        </p:nvPicPr>
        <p:blipFill>
          <a:blip r:embed="rId2" cstate="print"/>
          <a:srcRect/>
          <a:stretch>
            <a:fillRect/>
          </a:stretch>
        </p:blipFill>
        <p:spPr bwMode="auto">
          <a:xfrm>
            <a:off x="0" y="1857375"/>
            <a:ext cx="9144000" cy="4143375"/>
          </a:xfrm>
          <a:prstGeom prst="rect">
            <a:avLst/>
          </a:prstGeom>
          <a:noFill/>
          <a:ln w="9525">
            <a:noFill/>
            <a:miter lim="800000"/>
            <a:headEnd/>
            <a:tailEnd/>
          </a:ln>
        </p:spPr>
      </p:pic>
      <p:sp>
        <p:nvSpPr>
          <p:cNvPr id="3" name="Rectangle 2"/>
          <p:cNvSpPr txBox="1">
            <a:spLocks noChangeArrowheads="1"/>
          </p:cNvSpPr>
          <p:nvPr/>
        </p:nvSpPr>
        <p:spPr bwMode="auto">
          <a:xfrm>
            <a:off x="628650" y="438150"/>
            <a:ext cx="7772400" cy="704850"/>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algn="ctr">
              <a:defRPr/>
            </a:pPr>
            <a:r>
              <a:rPr lang="en-US" altLang="zh-TW" sz="3200" b="1" kern="0" dirty="0">
                <a:solidFill>
                  <a:srgbClr val="FF3300"/>
                </a:solidFill>
                <a:latin typeface="Arial" pitchFamily="34" charset="0"/>
                <a:ea typeface="新細明體" pitchFamily="18" charset="-120"/>
                <a:cs typeface="+mj-cs"/>
              </a:rPr>
              <a:t>Reheat Cycle</a:t>
            </a:r>
          </a:p>
        </p:txBody>
      </p:sp>
      <p:sp>
        <p:nvSpPr>
          <p:cNvPr id="4" name="Footer Placeholder 3"/>
          <p:cNvSpPr>
            <a:spLocks noGrp="1"/>
          </p:cNvSpPr>
          <p:nvPr>
            <p:ph type="ftr" sz="quarter" idx="11"/>
          </p:nvPr>
        </p:nvSpPr>
        <p:spPr/>
        <p:txBody>
          <a:bodyPr/>
          <a:lstStyle/>
          <a:p>
            <a:r>
              <a:rPr kumimoji="0" lang="en-US" smtClean="0"/>
              <a:t>MECH-KIOT</a:t>
            </a:r>
            <a:endParaRPr kumimoji="0" lang="en-US"/>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p:cNvSpPr>
            <a:spLocks noGrp="1" noChangeArrowheads="1"/>
          </p:cNvSpPr>
          <p:nvPr>
            <p:ph type="title"/>
          </p:nvPr>
        </p:nvSpPr>
        <p:spPr bwMode="auto">
          <a:xfrm>
            <a:off x="457200" y="274638"/>
            <a:ext cx="8229600" cy="639762"/>
          </a:xfrm>
          <a:noFill/>
          <a:ln>
            <a:miter lim="800000"/>
            <a:headEnd/>
            <a:tailEnd/>
          </a:ln>
        </p:spPr>
        <p:txBody>
          <a:bodyPr vert="horz" wrap="square" lIns="91440" tIns="45720" rIns="91440" bIns="45720" numCol="1" anchor="t" anchorCtr="0" compatLnSpc="1">
            <a:prstTxWarp prst="textNoShape">
              <a:avLst/>
            </a:prstTxWarp>
          </a:bodyPr>
          <a:lstStyle/>
          <a:p>
            <a:r>
              <a:rPr lang="en-US" sz="2800" smtClean="0"/>
              <a:t>THE IDEAL REGENERATIVE RANKINE CYCLE</a:t>
            </a:r>
          </a:p>
        </p:txBody>
      </p:sp>
      <p:pic>
        <p:nvPicPr>
          <p:cNvPr id="167939" name="Picture 4"/>
          <p:cNvPicPr>
            <a:picLocks noChangeAspect="1" noChangeArrowheads="1"/>
          </p:cNvPicPr>
          <p:nvPr/>
        </p:nvPicPr>
        <p:blipFill>
          <a:blip r:embed="rId2" cstate="print"/>
          <a:srcRect/>
          <a:stretch>
            <a:fillRect/>
          </a:stretch>
        </p:blipFill>
        <p:spPr bwMode="auto">
          <a:xfrm>
            <a:off x="0" y="1219200"/>
            <a:ext cx="9144000" cy="4424363"/>
          </a:xfrm>
          <a:prstGeom prst="rect">
            <a:avLst/>
          </a:prstGeom>
          <a:noFill/>
          <a:ln w="9525">
            <a:noFill/>
            <a:miter lim="800000"/>
            <a:headEnd/>
            <a:tailEnd/>
          </a:ln>
        </p:spPr>
      </p:pic>
      <p:sp>
        <p:nvSpPr>
          <p:cNvPr id="4" name="Footer Placeholder 3"/>
          <p:cNvSpPr>
            <a:spLocks noGrp="1"/>
          </p:cNvSpPr>
          <p:nvPr>
            <p:ph type="ftr" sz="quarter" idx="11"/>
          </p:nvPr>
        </p:nvSpPr>
        <p:spPr/>
        <p:txBody>
          <a:bodyPr/>
          <a:lstStyle/>
          <a:p>
            <a:r>
              <a:rPr kumimoji="0" lang="en-US" smtClean="0"/>
              <a:t>MECH-KIOT</a:t>
            </a:r>
            <a:endParaRPr kumimoji="0" lang="en-US"/>
          </a:p>
        </p:txBody>
      </p:sp>
    </p:spTree>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bwMode="auto">
          <a:xfrm>
            <a:off x="628650" y="214313"/>
            <a:ext cx="7772400" cy="704850"/>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algn="ctr">
              <a:defRPr/>
            </a:pPr>
            <a:r>
              <a:rPr lang="en-US" altLang="zh-TW" sz="3200" b="1" kern="0" dirty="0">
                <a:solidFill>
                  <a:srgbClr val="FF3300"/>
                </a:solidFill>
                <a:latin typeface="Arial" pitchFamily="34" charset="0"/>
                <a:ea typeface="新細明體" pitchFamily="18" charset="-120"/>
                <a:cs typeface="+mj-cs"/>
              </a:rPr>
              <a:t>Regenerative Cycle</a:t>
            </a:r>
          </a:p>
        </p:txBody>
      </p:sp>
      <p:pic>
        <p:nvPicPr>
          <p:cNvPr id="168963" name="Picture 2"/>
          <p:cNvPicPr>
            <a:picLocks noChangeAspect="1" noChangeArrowheads="1"/>
          </p:cNvPicPr>
          <p:nvPr/>
        </p:nvPicPr>
        <p:blipFill>
          <a:blip r:embed="rId2" cstate="print"/>
          <a:srcRect/>
          <a:stretch>
            <a:fillRect/>
          </a:stretch>
        </p:blipFill>
        <p:spPr bwMode="auto">
          <a:xfrm>
            <a:off x="428625" y="1214438"/>
            <a:ext cx="8264525" cy="5643562"/>
          </a:xfrm>
          <a:prstGeom prst="rect">
            <a:avLst/>
          </a:prstGeom>
          <a:noFill/>
          <a:ln w="9525">
            <a:noFill/>
            <a:miter lim="800000"/>
            <a:headEnd/>
            <a:tailEnd/>
          </a:ln>
        </p:spPr>
      </p:pic>
      <p:sp>
        <p:nvSpPr>
          <p:cNvPr id="5" name="Footer Placeholder 4"/>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9986" name="Picture 2"/>
          <p:cNvPicPr>
            <a:picLocks noChangeAspect="1" noChangeArrowheads="1"/>
          </p:cNvPicPr>
          <p:nvPr/>
        </p:nvPicPr>
        <p:blipFill>
          <a:blip r:embed="rId2" cstate="print"/>
          <a:srcRect/>
          <a:stretch>
            <a:fillRect/>
          </a:stretch>
        </p:blipFill>
        <p:spPr bwMode="auto">
          <a:xfrm>
            <a:off x="1604963" y="1381125"/>
            <a:ext cx="6181725" cy="5048250"/>
          </a:xfrm>
          <a:prstGeom prst="rect">
            <a:avLst/>
          </a:prstGeom>
          <a:noFill/>
          <a:ln w="9525">
            <a:noFill/>
            <a:miter lim="800000"/>
            <a:headEnd/>
            <a:tailEnd/>
          </a:ln>
        </p:spPr>
      </p:pic>
      <p:sp>
        <p:nvSpPr>
          <p:cNvPr id="5" name="Rectangle 2"/>
          <p:cNvSpPr txBox="1">
            <a:spLocks noChangeArrowheads="1"/>
          </p:cNvSpPr>
          <p:nvPr/>
        </p:nvSpPr>
        <p:spPr bwMode="auto">
          <a:xfrm>
            <a:off x="628650" y="214313"/>
            <a:ext cx="7772400" cy="704850"/>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algn="ctr">
              <a:defRPr/>
            </a:pPr>
            <a:r>
              <a:rPr lang="en-US" altLang="zh-TW" sz="3200" b="1" kern="0" dirty="0">
                <a:solidFill>
                  <a:srgbClr val="FF3300"/>
                </a:solidFill>
                <a:latin typeface="Arial" pitchFamily="34" charset="0"/>
                <a:ea typeface="新細明體" pitchFamily="18" charset="-120"/>
                <a:cs typeface="+mj-cs"/>
              </a:rPr>
              <a:t>Regenerative Cycle</a:t>
            </a:r>
          </a:p>
        </p:txBody>
      </p:sp>
      <p:sp>
        <p:nvSpPr>
          <p:cNvPr id="4" name="Footer Placeholder 3"/>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1010" name="Picture 2"/>
          <p:cNvPicPr>
            <a:picLocks noChangeAspect="1" noChangeArrowheads="1"/>
          </p:cNvPicPr>
          <p:nvPr/>
        </p:nvPicPr>
        <p:blipFill>
          <a:blip r:embed="rId2" cstate="print"/>
          <a:srcRect/>
          <a:stretch>
            <a:fillRect/>
          </a:stretch>
        </p:blipFill>
        <p:spPr bwMode="auto">
          <a:xfrm>
            <a:off x="0" y="428625"/>
            <a:ext cx="9107488" cy="6026150"/>
          </a:xfrm>
          <a:prstGeom prst="rect">
            <a:avLst/>
          </a:prstGeom>
          <a:noFill/>
          <a:ln w="9525">
            <a:noFill/>
            <a:miter lim="800000"/>
            <a:headEnd/>
            <a:tailEnd/>
          </a:ln>
        </p:spPr>
      </p:pic>
      <p:sp>
        <p:nvSpPr>
          <p:cNvPr id="3" name="Footer Placeholder 2"/>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2034" name="Picture 2"/>
          <p:cNvPicPr>
            <a:picLocks noChangeAspect="1" noChangeArrowheads="1"/>
          </p:cNvPicPr>
          <p:nvPr/>
        </p:nvPicPr>
        <p:blipFill>
          <a:blip r:embed="rId2" cstate="print"/>
          <a:srcRect/>
          <a:stretch>
            <a:fillRect/>
          </a:stretch>
        </p:blipFill>
        <p:spPr bwMode="auto">
          <a:xfrm>
            <a:off x="0" y="887413"/>
            <a:ext cx="4500563" cy="3970337"/>
          </a:xfrm>
          <a:prstGeom prst="rect">
            <a:avLst/>
          </a:prstGeom>
          <a:noFill/>
          <a:ln w="9525">
            <a:noFill/>
            <a:miter lim="800000"/>
            <a:headEnd/>
            <a:tailEnd/>
          </a:ln>
        </p:spPr>
      </p:pic>
      <p:pic>
        <p:nvPicPr>
          <p:cNvPr id="172035" name="Picture 3"/>
          <p:cNvPicPr>
            <a:picLocks noChangeAspect="1" noChangeArrowheads="1"/>
          </p:cNvPicPr>
          <p:nvPr/>
        </p:nvPicPr>
        <p:blipFill>
          <a:blip r:embed="rId3" cstate="print"/>
          <a:srcRect/>
          <a:stretch>
            <a:fillRect/>
          </a:stretch>
        </p:blipFill>
        <p:spPr bwMode="auto">
          <a:xfrm>
            <a:off x="4429125" y="768350"/>
            <a:ext cx="4714875" cy="4160838"/>
          </a:xfrm>
          <a:prstGeom prst="rect">
            <a:avLst/>
          </a:prstGeom>
          <a:noFill/>
          <a:ln w="9525">
            <a:noFill/>
            <a:miter lim="800000"/>
            <a:headEnd/>
            <a:tailEnd/>
          </a:ln>
        </p:spPr>
      </p:pic>
      <p:sp>
        <p:nvSpPr>
          <p:cNvPr id="4" name="Footer Placeholder 3"/>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bwMode="auto">
          <a:xfrm>
            <a:off x="628650" y="438150"/>
            <a:ext cx="7772400" cy="847725"/>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algn="ctr">
              <a:defRPr/>
            </a:pPr>
            <a:r>
              <a:rPr lang="en-US" altLang="zh-TW" sz="3200" b="1" kern="0" dirty="0">
                <a:solidFill>
                  <a:srgbClr val="FF3300"/>
                </a:solidFill>
                <a:latin typeface="Arial" pitchFamily="34" charset="0"/>
                <a:ea typeface="新細明體" pitchFamily="18" charset="-120"/>
                <a:cs typeface="+mj-cs"/>
              </a:rPr>
              <a:t>Classification of System</a:t>
            </a:r>
          </a:p>
        </p:txBody>
      </p:sp>
      <p:sp>
        <p:nvSpPr>
          <p:cNvPr id="5" name="Rectangle 3"/>
          <p:cNvSpPr txBox="1">
            <a:spLocks noChangeArrowheads="1"/>
          </p:cNvSpPr>
          <p:nvPr/>
        </p:nvSpPr>
        <p:spPr bwMode="auto">
          <a:xfrm>
            <a:off x="685800" y="1600200"/>
            <a:ext cx="7924800" cy="4876800"/>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marL="381000" indent="-285750" defTabSz="285750">
              <a:lnSpc>
                <a:spcPct val="90000"/>
              </a:lnSpc>
              <a:spcBef>
                <a:spcPct val="20000"/>
              </a:spcBef>
              <a:buClr>
                <a:schemeClr val="tx1"/>
              </a:buClr>
              <a:defRPr/>
            </a:pPr>
            <a:r>
              <a:rPr lang="en-US" altLang="zh-TW" sz="3200" b="1" i="1" kern="0" dirty="0">
                <a:solidFill>
                  <a:srgbClr val="FF9933"/>
                </a:solidFill>
                <a:latin typeface="Arial" pitchFamily="34" charset="0"/>
                <a:ea typeface="DFKai-SB" pitchFamily="65" charset="-120"/>
              </a:rPr>
              <a:t>-</a:t>
            </a:r>
            <a:r>
              <a:rPr lang="en-US" altLang="zh-TW" sz="3200" b="1" i="1" kern="0" dirty="0">
                <a:solidFill>
                  <a:srgbClr val="FF0000"/>
                </a:solidFill>
                <a:latin typeface="Arial" pitchFamily="34" charset="0"/>
                <a:ea typeface="DFKai-SB" pitchFamily="65" charset="-120"/>
              </a:rPr>
              <a:t>Closed  system</a:t>
            </a:r>
            <a:r>
              <a:rPr lang="en-US" altLang="zh-TW" sz="3200" b="1" i="1" kern="0" dirty="0">
                <a:solidFill>
                  <a:schemeClr val="tx2"/>
                </a:solidFill>
                <a:latin typeface="Arial" pitchFamily="34" charset="0"/>
                <a:ea typeface="DFKai-SB" pitchFamily="65" charset="-120"/>
              </a:rPr>
              <a:t>  </a:t>
            </a:r>
          </a:p>
          <a:p>
            <a:pPr marL="838200" lvl="1" indent="-285750" defTabSz="285750">
              <a:lnSpc>
                <a:spcPct val="90000"/>
              </a:lnSpc>
              <a:spcBef>
                <a:spcPct val="20000"/>
              </a:spcBef>
              <a:buClr>
                <a:schemeClr val="tx1"/>
              </a:buClr>
              <a:buFont typeface="Wingdings" pitchFamily="2" charset="2"/>
              <a:buChar char="§"/>
              <a:defRPr/>
            </a:pPr>
            <a:r>
              <a:rPr lang="en-US" altLang="zh-TW" sz="3200" b="1" i="1" kern="0" dirty="0">
                <a:solidFill>
                  <a:schemeClr val="tx2"/>
                </a:solidFill>
                <a:latin typeface="Arial" pitchFamily="34" charset="0"/>
                <a:ea typeface="DFKai-SB" pitchFamily="65" charset="-120"/>
              </a:rPr>
              <a:t>If the boundary of the system is impervious to the flow of matter</a:t>
            </a:r>
          </a:p>
          <a:p>
            <a:pPr marL="838200" lvl="1" indent="-285750" defTabSz="285750">
              <a:lnSpc>
                <a:spcPct val="90000"/>
              </a:lnSpc>
              <a:spcBef>
                <a:spcPct val="20000"/>
              </a:spcBef>
              <a:buClr>
                <a:schemeClr val="tx1"/>
              </a:buClr>
              <a:defRPr/>
            </a:pPr>
            <a:r>
              <a:rPr lang="en-US" altLang="zh-TW" sz="3200" b="1" i="1" kern="0" dirty="0">
                <a:solidFill>
                  <a:schemeClr val="tx2"/>
                </a:solidFill>
                <a:latin typeface="Arial" pitchFamily="34" charset="0"/>
                <a:ea typeface="DFKai-SB" pitchFamily="65" charset="-120"/>
              </a:rPr>
              <a:t>       </a:t>
            </a:r>
            <a:endParaRPr lang="en-US" altLang="zh-TW" sz="3200" b="1" i="1" kern="0" dirty="0">
              <a:solidFill>
                <a:srgbClr val="00CC99"/>
              </a:solidFill>
              <a:latin typeface="Arial" pitchFamily="34" charset="0"/>
              <a:ea typeface="DFKai-SB" pitchFamily="65" charset="-120"/>
            </a:endParaRPr>
          </a:p>
          <a:p>
            <a:pPr marL="381000" indent="-285750" defTabSz="285750">
              <a:lnSpc>
                <a:spcPct val="90000"/>
              </a:lnSpc>
              <a:spcBef>
                <a:spcPct val="20000"/>
              </a:spcBef>
              <a:buClr>
                <a:schemeClr val="tx1"/>
              </a:buClr>
              <a:buFont typeface="Wingdings" pitchFamily="2" charset="2"/>
              <a:buNone/>
              <a:defRPr/>
            </a:pPr>
            <a:r>
              <a:rPr lang="en-US" altLang="zh-TW" sz="3200" b="1" i="1" kern="0" dirty="0">
                <a:solidFill>
                  <a:schemeClr val="tx2"/>
                </a:solidFill>
                <a:latin typeface="Arial" pitchFamily="34" charset="0"/>
                <a:ea typeface="DFKai-SB" pitchFamily="65" charset="-120"/>
              </a:rPr>
              <a:t> </a:t>
            </a:r>
            <a:r>
              <a:rPr lang="en-US" altLang="zh-TW" sz="3200" b="1" i="1" kern="0" dirty="0">
                <a:solidFill>
                  <a:srgbClr val="FF9933"/>
                </a:solidFill>
                <a:latin typeface="Arial" pitchFamily="34" charset="0"/>
                <a:ea typeface="DFKai-SB" pitchFamily="65" charset="-120"/>
              </a:rPr>
              <a:t>-</a:t>
            </a:r>
            <a:r>
              <a:rPr lang="en-US" altLang="zh-TW" sz="3200" b="1" i="1" kern="0" dirty="0">
                <a:solidFill>
                  <a:srgbClr val="FF0000"/>
                </a:solidFill>
                <a:latin typeface="Arial" pitchFamily="34" charset="0"/>
                <a:ea typeface="DFKai-SB" pitchFamily="65" charset="-120"/>
              </a:rPr>
              <a:t>Open system</a:t>
            </a:r>
            <a:r>
              <a:rPr lang="en-US" altLang="zh-TW" sz="3200" b="1" i="1" kern="0" dirty="0">
                <a:solidFill>
                  <a:schemeClr val="tx2"/>
                </a:solidFill>
                <a:latin typeface="Arial" pitchFamily="34" charset="0"/>
                <a:ea typeface="DFKai-SB" pitchFamily="65" charset="-120"/>
              </a:rPr>
              <a:t> </a:t>
            </a:r>
          </a:p>
          <a:p>
            <a:pPr marL="838200" lvl="1" indent="-285750" defTabSz="285750">
              <a:lnSpc>
                <a:spcPct val="90000"/>
              </a:lnSpc>
              <a:spcBef>
                <a:spcPct val="20000"/>
              </a:spcBef>
              <a:buClr>
                <a:schemeClr val="tx1"/>
              </a:buClr>
              <a:buFont typeface="Wingdings" pitchFamily="2" charset="2"/>
              <a:buChar char="§"/>
              <a:defRPr/>
            </a:pPr>
            <a:r>
              <a:rPr lang="en-US" altLang="zh-TW" sz="3200" b="1" i="1" kern="0" dirty="0">
                <a:solidFill>
                  <a:schemeClr val="tx2"/>
                </a:solidFill>
                <a:latin typeface="Arial" pitchFamily="34" charset="0"/>
                <a:ea typeface="DFKai-SB" pitchFamily="65" charset="-120"/>
              </a:rPr>
              <a:t>An open system is one in which matter flows into or out of the system. </a:t>
            </a:r>
          </a:p>
          <a:p>
            <a:pPr marL="381000" indent="-285750" defTabSz="285750">
              <a:lnSpc>
                <a:spcPct val="90000"/>
              </a:lnSpc>
              <a:spcBef>
                <a:spcPct val="20000"/>
              </a:spcBef>
              <a:buClr>
                <a:schemeClr val="tx1"/>
              </a:buClr>
              <a:buFont typeface="Wingdings" pitchFamily="2" charset="2"/>
              <a:buNone/>
              <a:defRPr/>
            </a:pPr>
            <a:r>
              <a:rPr lang="en-US" altLang="zh-TW" sz="3200" b="1" i="1" kern="0" dirty="0">
                <a:solidFill>
                  <a:schemeClr val="tx2"/>
                </a:solidFill>
                <a:latin typeface="Arial" pitchFamily="34" charset="0"/>
                <a:ea typeface="DFKai-SB" pitchFamily="65" charset="-120"/>
              </a:rPr>
              <a:t> </a:t>
            </a:r>
            <a:endParaRPr lang="zh-TW" altLang="en-US" sz="4000" b="1" kern="0" dirty="0">
              <a:latin typeface="Arial" pitchFamily="34" charset="0"/>
              <a:ea typeface="新細明體" pitchFamily="18" charset="-120"/>
            </a:endParaRPr>
          </a:p>
        </p:txBody>
      </p:sp>
      <p:sp>
        <p:nvSpPr>
          <p:cNvPr id="6" name="Footer Placeholder 5"/>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3058" name="Picture 4"/>
          <p:cNvPicPr>
            <a:picLocks noChangeAspect="1" noChangeArrowheads="1"/>
          </p:cNvPicPr>
          <p:nvPr/>
        </p:nvPicPr>
        <p:blipFill>
          <a:blip r:embed="rId2" cstate="print"/>
          <a:srcRect/>
          <a:stretch>
            <a:fillRect/>
          </a:stretch>
        </p:blipFill>
        <p:spPr bwMode="auto">
          <a:xfrm>
            <a:off x="285750" y="214313"/>
            <a:ext cx="5148263" cy="604837"/>
          </a:xfrm>
          <a:prstGeom prst="rect">
            <a:avLst/>
          </a:prstGeom>
          <a:noFill/>
          <a:ln w="9525">
            <a:noFill/>
            <a:miter lim="800000"/>
            <a:headEnd/>
            <a:tailEnd/>
          </a:ln>
        </p:spPr>
      </p:pic>
      <p:pic>
        <p:nvPicPr>
          <p:cNvPr id="173059" name="Picture 2"/>
          <p:cNvPicPr>
            <a:picLocks noChangeAspect="1" noChangeArrowheads="1"/>
          </p:cNvPicPr>
          <p:nvPr/>
        </p:nvPicPr>
        <p:blipFill>
          <a:blip r:embed="rId3" cstate="print"/>
          <a:srcRect/>
          <a:stretch>
            <a:fillRect/>
          </a:stretch>
        </p:blipFill>
        <p:spPr bwMode="auto">
          <a:xfrm>
            <a:off x="3779838" y="1071563"/>
            <a:ext cx="5078412" cy="500062"/>
          </a:xfrm>
          <a:prstGeom prst="rect">
            <a:avLst/>
          </a:prstGeom>
          <a:noFill/>
          <a:ln w="9525">
            <a:noFill/>
            <a:miter lim="800000"/>
            <a:headEnd/>
            <a:tailEnd/>
          </a:ln>
        </p:spPr>
      </p:pic>
      <p:pic>
        <p:nvPicPr>
          <p:cNvPr id="173060" name="Picture 3"/>
          <p:cNvPicPr>
            <a:picLocks noChangeAspect="1" noChangeArrowheads="1"/>
          </p:cNvPicPr>
          <p:nvPr/>
        </p:nvPicPr>
        <p:blipFill>
          <a:blip r:embed="rId4" cstate="print"/>
          <a:srcRect/>
          <a:stretch>
            <a:fillRect/>
          </a:stretch>
        </p:blipFill>
        <p:spPr bwMode="auto">
          <a:xfrm>
            <a:off x="357188" y="1571625"/>
            <a:ext cx="2200275" cy="538163"/>
          </a:xfrm>
          <a:prstGeom prst="rect">
            <a:avLst/>
          </a:prstGeom>
          <a:noFill/>
          <a:ln w="9525">
            <a:noFill/>
            <a:miter lim="800000"/>
            <a:headEnd/>
            <a:tailEnd/>
          </a:ln>
        </p:spPr>
      </p:pic>
      <p:pic>
        <p:nvPicPr>
          <p:cNvPr id="173061" name="Picture 4"/>
          <p:cNvPicPr>
            <a:picLocks noChangeAspect="1" noChangeArrowheads="1"/>
          </p:cNvPicPr>
          <p:nvPr/>
        </p:nvPicPr>
        <p:blipFill>
          <a:blip r:embed="rId5" cstate="print"/>
          <a:srcRect/>
          <a:stretch>
            <a:fillRect/>
          </a:stretch>
        </p:blipFill>
        <p:spPr bwMode="auto">
          <a:xfrm>
            <a:off x="6858000" y="2000250"/>
            <a:ext cx="1785938" cy="930275"/>
          </a:xfrm>
          <a:prstGeom prst="rect">
            <a:avLst/>
          </a:prstGeom>
          <a:noFill/>
          <a:ln w="9525">
            <a:noFill/>
            <a:miter lim="800000"/>
            <a:headEnd/>
            <a:tailEnd/>
          </a:ln>
        </p:spPr>
      </p:pic>
      <p:pic>
        <p:nvPicPr>
          <p:cNvPr id="173062" name="Picture 5"/>
          <p:cNvPicPr>
            <a:picLocks noChangeAspect="1" noChangeArrowheads="1"/>
          </p:cNvPicPr>
          <p:nvPr/>
        </p:nvPicPr>
        <p:blipFill>
          <a:blip r:embed="rId6" cstate="print"/>
          <a:srcRect/>
          <a:stretch>
            <a:fillRect/>
          </a:stretch>
        </p:blipFill>
        <p:spPr bwMode="auto">
          <a:xfrm>
            <a:off x="500063" y="2643188"/>
            <a:ext cx="2327275" cy="1071562"/>
          </a:xfrm>
          <a:prstGeom prst="rect">
            <a:avLst/>
          </a:prstGeom>
          <a:noFill/>
          <a:ln w="9525">
            <a:noFill/>
            <a:miter lim="800000"/>
            <a:headEnd/>
            <a:tailEnd/>
          </a:ln>
        </p:spPr>
      </p:pic>
      <p:pic>
        <p:nvPicPr>
          <p:cNvPr id="173063" name="Picture 6"/>
          <p:cNvPicPr>
            <a:picLocks noChangeAspect="1" noChangeArrowheads="1"/>
          </p:cNvPicPr>
          <p:nvPr/>
        </p:nvPicPr>
        <p:blipFill>
          <a:blip r:embed="rId7" cstate="print"/>
          <a:srcRect/>
          <a:stretch>
            <a:fillRect/>
          </a:stretch>
        </p:blipFill>
        <p:spPr bwMode="auto">
          <a:xfrm>
            <a:off x="2963863" y="3786188"/>
            <a:ext cx="3751262" cy="500062"/>
          </a:xfrm>
          <a:prstGeom prst="rect">
            <a:avLst/>
          </a:prstGeom>
          <a:noFill/>
          <a:ln w="9525">
            <a:noFill/>
            <a:miter lim="800000"/>
            <a:headEnd/>
            <a:tailEnd/>
          </a:ln>
        </p:spPr>
      </p:pic>
      <p:pic>
        <p:nvPicPr>
          <p:cNvPr id="173064" name="Picture 7"/>
          <p:cNvPicPr>
            <a:picLocks noChangeAspect="1" noChangeArrowheads="1"/>
          </p:cNvPicPr>
          <p:nvPr/>
        </p:nvPicPr>
        <p:blipFill>
          <a:blip r:embed="rId8" cstate="print"/>
          <a:srcRect/>
          <a:stretch>
            <a:fillRect/>
          </a:stretch>
        </p:blipFill>
        <p:spPr bwMode="auto">
          <a:xfrm>
            <a:off x="6743700" y="3500438"/>
            <a:ext cx="1757363" cy="1000125"/>
          </a:xfrm>
          <a:prstGeom prst="rect">
            <a:avLst/>
          </a:prstGeom>
          <a:noFill/>
          <a:ln w="9525">
            <a:noFill/>
            <a:miter lim="800000"/>
            <a:headEnd/>
            <a:tailEnd/>
          </a:ln>
        </p:spPr>
      </p:pic>
      <p:pic>
        <p:nvPicPr>
          <p:cNvPr id="173065" name="Picture 8"/>
          <p:cNvPicPr>
            <a:picLocks noChangeAspect="1" noChangeArrowheads="1"/>
          </p:cNvPicPr>
          <p:nvPr/>
        </p:nvPicPr>
        <p:blipFill>
          <a:blip r:embed="rId9" cstate="print"/>
          <a:srcRect/>
          <a:stretch>
            <a:fillRect/>
          </a:stretch>
        </p:blipFill>
        <p:spPr bwMode="auto">
          <a:xfrm>
            <a:off x="71438" y="4643438"/>
            <a:ext cx="3757612" cy="500062"/>
          </a:xfrm>
          <a:prstGeom prst="rect">
            <a:avLst/>
          </a:prstGeom>
          <a:noFill/>
          <a:ln w="9525">
            <a:noFill/>
            <a:miter lim="800000"/>
            <a:headEnd/>
            <a:tailEnd/>
          </a:ln>
        </p:spPr>
      </p:pic>
      <p:pic>
        <p:nvPicPr>
          <p:cNvPr id="173066" name="Picture 9"/>
          <p:cNvPicPr>
            <a:picLocks noChangeAspect="1" noChangeArrowheads="1"/>
          </p:cNvPicPr>
          <p:nvPr/>
        </p:nvPicPr>
        <p:blipFill>
          <a:blip r:embed="rId10" cstate="print"/>
          <a:srcRect/>
          <a:stretch>
            <a:fillRect/>
          </a:stretch>
        </p:blipFill>
        <p:spPr bwMode="auto">
          <a:xfrm>
            <a:off x="3786188" y="4643438"/>
            <a:ext cx="1500187" cy="546100"/>
          </a:xfrm>
          <a:prstGeom prst="rect">
            <a:avLst/>
          </a:prstGeom>
          <a:noFill/>
          <a:ln w="9525">
            <a:noFill/>
            <a:miter lim="800000"/>
            <a:headEnd/>
            <a:tailEnd/>
          </a:ln>
        </p:spPr>
      </p:pic>
      <p:pic>
        <p:nvPicPr>
          <p:cNvPr id="173067" name="Picture 10"/>
          <p:cNvPicPr>
            <a:picLocks noChangeAspect="1" noChangeArrowheads="1"/>
          </p:cNvPicPr>
          <p:nvPr/>
        </p:nvPicPr>
        <p:blipFill>
          <a:blip r:embed="rId11" cstate="print"/>
          <a:srcRect/>
          <a:stretch>
            <a:fillRect/>
          </a:stretch>
        </p:blipFill>
        <p:spPr bwMode="auto">
          <a:xfrm>
            <a:off x="3346450" y="5534025"/>
            <a:ext cx="5511800" cy="895350"/>
          </a:xfrm>
          <a:prstGeom prst="rect">
            <a:avLst/>
          </a:prstGeom>
          <a:noFill/>
          <a:ln w="9525">
            <a:noFill/>
            <a:miter lim="800000"/>
            <a:headEnd/>
            <a:tailEnd/>
          </a:ln>
        </p:spPr>
      </p:pic>
      <p:sp>
        <p:nvSpPr>
          <p:cNvPr id="12" name="Footer Placeholder 11"/>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82" name="Picture 2"/>
          <p:cNvPicPr>
            <a:picLocks noChangeAspect="1" noChangeArrowheads="1"/>
          </p:cNvPicPr>
          <p:nvPr/>
        </p:nvPicPr>
        <p:blipFill>
          <a:blip r:embed="rId2" cstate="print"/>
          <a:srcRect/>
          <a:stretch>
            <a:fillRect/>
          </a:stretch>
        </p:blipFill>
        <p:spPr bwMode="auto">
          <a:xfrm>
            <a:off x="0" y="190500"/>
            <a:ext cx="9144000" cy="6477000"/>
          </a:xfrm>
          <a:prstGeom prst="rect">
            <a:avLst/>
          </a:prstGeom>
          <a:noFill/>
          <a:ln w="9525">
            <a:noFill/>
            <a:miter lim="800000"/>
            <a:headEnd/>
            <a:tailEnd/>
          </a:ln>
        </p:spPr>
      </p:pic>
      <p:sp>
        <p:nvSpPr>
          <p:cNvPr id="3" name="Footer Placeholder 2"/>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5106" name="Picture 2"/>
          <p:cNvPicPr>
            <a:picLocks noChangeAspect="1" noChangeArrowheads="1"/>
          </p:cNvPicPr>
          <p:nvPr/>
        </p:nvPicPr>
        <p:blipFill>
          <a:blip r:embed="rId2" cstate="print"/>
          <a:srcRect/>
          <a:stretch>
            <a:fillRect/>
          </a:stretch>
        </p:blipFill>
        <p:spPr bwMode="auto">
          <a:xfrm>
            <a:off x="1406525" y="187325"/>
            <a:ext cx="6237288" cy="6313488"/>
          </a:xfrm>
          <a:prstGeom prst="rect">
            <a:avLst/>
          </a:prstGeom>
          <a:noFill/>
          <a:ln w="9525">
            <a:noFill/>
            <a:miter lim="800000"/>
            <a:headEnd/>
            <a:tailEnd/>
          </a:ln>
        </p:spPr>
      </p:pic>
      <p:sp>
        <p:nvSpPr>
          <p:cNvPr id="3" name="Footer Placeholder 2"/>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6130" name="Picture 2"/>
          <p:cNvPicPr>
            <a:picLocks noChangeAspect="1" noChangeArrowheads="1"/>
          </p:cNvPicPr>
          <p:nvPr/>
        </p:nvPicPr>
        <p:blipFill>
          <a:blip r:embed="rId2" cstate="print"/>
          <a:srcRect/>
          <a:stretch>
            <a:fillRect/>
          </a:stretch>
        </p:blipFill>
        <p:spPr bwMode="auto">
          <a:xfrm>
            <a:off x="0" y="0"/>
            <a:ext cx="5526088" cy="1071563"/>
          </a:xfrm>
          <a:prstGeom prst="rect">
            <a:avLst/>
          </a:prstGeom>
          <a:noFill/>
          <a:ln w="9525">
            <a:noFill/>
            <a:miter lim="800000"/>
            <a:headEnd/>
            <a:tailEnd/>
          </a:ln>
        </p:spPr>
      </p:pic>
      <p:pic>
        <p:nvPicPr>
          <p:cNvPr id="176131" name="Picture 3"/>
          <p:cNvPicPr>
            <a:picLocks noChangeAspect="1" noChangeArrowheads="1"/>
          </p:cNvPicPr>
          <p:nvPr/>
        </p:nvPicPr>
        <p:blipFill>
          <a:blip r:embed="rId3" cstate="print"/>
          <a:srcRect/>
          <a:stretch>
            <a:fillRect/>
          </a:stretch>
        </p:blipFill>
        <p:spPr bwMode="auto">
          <a:xfrm>
            <a:off x="2643188" y="1357313"/>
            <a:ext cx="2147887" cy="928687"/>
          </a:xfrm>
          <a:prstGeom prst="rect">
            <a:avLst/>
          </a:prstGeom>
          <a:noFill/>
          <a:ln w="9525">
            <a:noFill/>
            <a:miter lim="800000"/>
            <a:headEnd/>
            <a:tailEnd/>
          </a:ln>
        </p:spPr>
      </p:pic>
      <p:pic>
        <p:nvPicPr>
          <p:cNvPr id="176132" name="Picture 4"/>
          <p:cNvPicPr>
            <a:picLocks noChangeAspect="1" noChangeArrowheads="1"/>
          </p:cNvPicPr>
          <p:nvPr/>
        </p:nvPicPr>
        <p:blipFill>
          <a:blip r:embed="rId4" cstate="print"/>
          <a:srcRect/>
          <a:stretch>
            <a:fillRect/>
          </a:stretch>
        </p:blipFill>
        <p:spPr bwMode="auto">
          <a:xfrm>
            <a:off x="0" y="2286000"/>
            <a:ext cx="7446963" cy="2286000"/>
          </a:xfrm>
          <a:prstGeom prst="rect">
            <a:avLst/>
          </a:prstGeom>
          <a:noFill/>
          <a:ln w="9525">
            <a:noFill/>
            <a:miter lim="800000"/>
            <a:headEnd/>
            <a:tailEnd/>
          </a:ln>
        </p:spPr>
      </p:pic>
      <p:pic>
        <p:nvPicPr>
          <p:cNvPr id="176133" name="Picture 5"/>
          <p:cNvPicPr>
            <a:picLocks noChangeAspect="1" noChangeArrowheads="1"/>
          </p:cNvPicPr>
          <p:nvPr/>
        </p:nvPicPr>
        <p:blipFill>
          <a:blip r:embed="rId5" cstate="print"/>
          <a:srcRect/>
          <a:stretch>
            <a:fillRect/>
          </a:stretch>
        </p:blipFill>
        <p:spPr bwMode="auto">
          <a:xfrm>
            <a:off x="1571625" y="5143500"/>
            <a:ext cx="5508625" cy="1214438"/>
          </a:xfrm>
          <a:prstGeom prst="rect">
            <a:avLst/>
          </a:prstGeom>
          <a:noFill/>
          <a:ln w="9525">
            <a:noFill/>
            <a:miter lim="800000"/>
            <a:headEnd/>
            <a:tailEnd/>
          </a:ln>
        </p:spPr>
      </p:pic>
      <p:sp>
        <p:nvSpPr>
          <p:cNvPr id="6" name="Footer Placeholder 5"/>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7154" name="Picture 2"/>
          <p:cNvPicPr>
            <a:picLocks noChangeAspect="1" noChangeArrowheads="1"/>
          </p:cNvPicPr>
          <p:nvPr/>
        </p:nvPicPr>
        <p:blipFill>
          <a:blip r:embed="rId2" cstate="print"/>
          <a:srcRect/>
          <a:stretch>
            <a:fillRect/>
          </a:stretch>
        </p:blipFill>
        <p:spPr bwMode="auto">
          <a:xfrm>
            <a:off x="0" y="500063"/>
            <a:ext cx="1785938" cy="530225"/>
          </a:xfrm>
          <a:prstGeom prst="rect">
            <a:avLst/>
          </a:prstGeom>
          <a:noFill/>
          <a:ln w="9525">
            <a:noFill/>
            <a:miter lim="800000"/>
            <a:headEnd/>
            <a:tailEnd/>
          </a:ln>
        </p:spPr>
      </p:pic>
      <p:pic>
        <p:nvPicPr>
          <p:cNvPr id="177155" name="Picture 3"/>
          <p:cNvPicPr>
            <a:picLocks noChangeAspect="1" noChangeArrowheads="1"/>
          </p:cNvPicPr>
          <p:nvPr/>
        </p:nvPicPr>
        <p:blipFill>
          <a:blip r:embed="rId3" cstate="print"/>
          <a:srcRect/>
          <a:stretch>
            <a:fillRect/>
          </a:stretch>
        </p:blipFill>
        <p:spPr bwMode="auto">
          <a:xfrm>
            <a:off x="658813" y="1143000"/>
            <a:ext cx="8485187" cy="500063"/>
          </a:xfrm>
          <a:prstGeom prst="rect">
            <a:avLst/>
          </a:prstGeom>
          <a:noFill/>
          <a:ln w="9525">
            <a:noFill/>
            <a:miter lim="800000"/>
            <a:headEnd/>
            <a:tailEnd/>
          </a:ln>
        </p:spPr>
      </p:pic>
      <p:pic>
        <p:nvPicPr>
          <p:cNvPr id="177156" name="Picture 4"/>
          <p:cNvPicPr>
            <a:picLocks noChangeAspect="1" noChangeArrowheads="1"/>
          </p:cNvPicPr>
          <p:nvPr/>
        </p:nvPicPr>
        <p:blipFill>
          <a:blip r:embed="rId4" cstate="print"/>
          <a:srcRect/>
          <a:stretch>
            <a:fillRect/>
          </a:stretch>
        </p:blipFill>
        <p:spPr bwMode="auto">
          <a:xfrm>
            <a:off x="0" y="2214563"/>
            <a:ext cx="2887663" cy="500062"/>
          </a:xfrm>
          <a:prstGeom prst="rect">
            <a:avLst/>
          </a:prstGeom>
          <a:noFill/>
          <a:ln w="9525">
            <a:noFill/>
            <a:miter lim="800000"/>
            <a:headEnd/>
            <a:tailEnd/>
          </a:ln>
        </p:spPr>
      </p:pic>
      <p:pic>
        <p:nvPicPr>
          <p:cNvPr id="177157" name="Picture 5"/>
          <p:cNvPicPr>
            <a:picLocks noChangeAspect="1" noChangeArrowheads="1"/>
          </p:cNvPicPr>
          <p:nvPr/>
        </p:nvPicPr>
        <p:blipFill>
          <a:blip r:embed="rId5" cstate="print"/>
          <a:srcRect/>
          <a:stretch>
            <a:fillRect/>
          </a:stretch>
        </p:blipFill>
        <p:spPr bwMode="auto">
          <a:xfrm>
            <a:off x="3000375" y="2232025"/>
            <a:ext cx="1785938" cy="625475"/>
          </a:xfrm>
          <a:prstGeom prst="rect">
            <a:avLst/>
          </a:prstGeom>
          <a:noFill/>
          <a:ln w="9525">
            <a:noFill/>
            <a:miter lim="800000"/>
            <a:headEnd/>
            <a:tailEnd/>
          </a:ln>
        </p:spPr>
      </p:pic>
      <p:sp>
        <p:nvSpPr>
          <p:cNvPr id="6" name="Footer Placeholder 5"/>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8178" name="Picture 4"/>
          <p:cNvPicPr>
            <a:picLocks noChangeAspect="1" noChangeArrowheads="1"/>
          </p:cNvPicPr>
          <p:nvPr/>
        </p:nvPicPr>
        <p:blipFill>
          <a:blip r:embed="rId2" cstate="print"/>
          <a:srcRect/>
          <a:stretch>
            <a:fillRect/>
          </a:stretch>
        </p:blipFill>
        <p:spPr bwMode="auto">
          <a:xfrm>
            <a:off x="457200" y="1143000"/>
            <a:ext cx="8458200" cy="4102100"/>
          </a:xfrm>
          <a:prstGeom prst="rect">
            <a:avLst/>
          </a:prstGeom>
          <a:noFill/>
          <a:ln w="9525">
            <a:solidFill>
              <a:srgbClr val="008000"/>
            </a:solidFill>
            <a:miter lim="800000"/>
            <a:headEnd/>
            <a:tailEnd/>
          </a:ln>
        </p:spPr>
      </p:pic>
      <p:sp>
        <p:nvSpPr>
          <p:cNvPr id="178179" name="Rectangle 5"/>
          <p:cNvSpPr>
            <a:spLocks noChangeArrowheads="1"/>
          </p:cNvSpPr>
          <p:nvPr/>
        </p:nvSpPr>
        <p:spPr bwMode="auto">
          <a:xfrm>
            <a:off x="457200" y="381000"/>
            <a:ext cx="8445500" cy="396875"/>
          </a:xfrm>
          <a:prstGeom prst="rect">
            <a:avLst/>
          </a:prstGeom>
          <a:noFill/>
          <a:ln w="9525">
            <a:noFill/>
            <a:miter lim="800000"/>
            <a:headEnd/>
            <a:tailEnd/>
          </a:ln>
        </p:spPr>
        <p:txBody>
          <a:bodyPr wrap="none">
            <a:spAutoFit/>
          </a:bodyPr>
          <a:lstStyle/>
          <a:p>
            <a:r>
              <a:rPr lang="en-US" sz="2000" b="1" u="sng">
                <a:solidFill>
                  <a:srgbClr val="0000FF"/>
                </a:solidFill>
              </a:rPr>
              <a:t>The ideal regenerative Rankine cycle with a closed feed water heater</a:t>
            </a:r>
          </a:p>
        </p:txBody>
      </p:sp>
      <p:sp>
        <p:nvSpPr>
          <p:cNvPr id="4" name="Footer Placeholder 3"/>
          <p:cNvSpPr>
            <a:spLocks noGrp="1"/>
          </p:cNvSpPr>
          <p:nvPr>
            <p:ph type="ftr" sz="quarter" idx="11"/>
          </p:nvPr>
        </p:nvSpPr>
        <p:spPr/>
        <p:txBody>
          <a:bodyPr/>
          <a:lstStyle/>
          <a:p>
            <a:r>
              <a:rPr kumimoji="0" lang="en-US" smtClean="0"/>
              <a:t>MECH-KIOT</a:t>
            </a:r>
            <a:endParaRPr kumimoji="0" lang="en-US"/>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142875" y="2357438"/>
            <a:ext cx="8786813" cy="1500187"/>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algn="ctr">
              <a:defRPr/>
            </a:pPr>
            <a:endParaRPr lang="en-US" altLang="zh-TW" sz="3200" b="1" kern="0" dirty="0">
              <a:solidFill>
                <a:srgbClr val="FF3300"/>
              </a:solidFill>
              <a:latin typeface="Arial" pitchFamily="34" charset="0"/>
              <a:ea typeface="PMingLiU" pitchFamily="18" charset="-120"/>
              <a:cs typeface="+mj-cs"/>
            </a:endParaRPr>
          </a:p>
          <a:p>
            <a:pPr algn="ctr">
              <a:defRPr/>
            </a:pPr>
            <a:r>
              <a:rPr lang="en-US" altLang="zh-TW" sz="3800" b="1" kern="0" dirty="0" err="1">
                <a:solidFill>
                  <a:srgbClr val="FF3300"/>
                </a:solidFill>
                <a:latin typeface="Arial" pitchFamily="34" charset="0"/>
                <a:ea typeface="PMingLiU" pitchFamily="18" charset="-120"/>
                <a:cs typeface="+mj-cs"/>
              </a:rPr>
              <a:t>Psychrometry</a:t>
            </a:r>
            <a:endParaRPr lang="en-US" altLang="zh-TW" sz="3800" b="1" kern="0" dirty="0">
              <a:solidFill>
                <a:srgbClr val="FF3300"/>
              </a:solidFill>
              <a:latin typeface="Arial" pitchFamily="34" charset="0"/>
              <a:ea typeface="PMingLiU" pitchFamily="18" charset="-120"/>
              <a:cs typeface="+mj-cs"/>
            </a:endParaRPr>
          </a:p>
        </p:txBody>
      </p:sp>
      <p:sp>
        <p:nvSpPr>
          <p:cNvPr id="3" name="Footer Placeholder 2"/>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bwMode="auto">
          <a:xfrm>
            <a:off x="142875" y="928688"/>
            <a:ext cx="8786813" cy="5715000"/>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marL="838200" lvl="1" indent="-285750" defTabSz="285750">
              <a:spcBef>
                <a:spcPct val="20000"/>
              </a:spcBef>
              <a:buClr>
                <a:schemeClr val="tx1"/>
              </a:buClr>
              <a:defRPr/>
            </a:pPr>
            <a:endParaRPr lang="en-US" altLang="zh-TW" sz="2800" b="1" kern="0" dirty="0">
              <a:latin typeface="Arial" pitchFamily="34" charset="0"/>
              <a:ea typeface="新細明體" pitchFamily="18" charset="-120"/>
            </a:endParaRPr>
          </a:p>
          <a:p>
            <a:pPr marL="838200" lvl="1" indent="-285750" defTabSz="285750">
              <a:spcBef>
                <a:spcPct val="20000"/>
              </a:spcBef>
              <a:buClr>
                <a:schemeClr val="tx1"/>
              </a:buClr>
              <a:buFont typeface="Wingdings" pitchFamily="2" charset="2"/>
              <a:buChar char="§"/>
              <a:defRPr/>
            </a:pPr>
            <a:endParaRPr lang="en-US" altLang="zh-TW" sz="2800" b="1" kern="0" dirty="0">
              <a:latin typeface="Arial" pitchFamily="34" charset="0"/>
              <a:ea typeface="新細明體" pitchFamily="18" charset="-120"/>
            </a:endParaRPr>
          </a:p>
          <a:p>
            <a:pPr marL="838200" lvl="1" indent="-285750" defTabSz="285750">
              <a:spcBef>
                <a:spcPct val="20000"/>
              </a:spcBef>
              <a:buClr>
                <a:schemeClr val="tx1"/>
              </a:buClr>
              <a:defRPr/>
            </a:pPr>
            <a:endParaRPr lang="zh-TW" altLang="en-US" sz="2800" b="1" kern="0" dirty="0">
              <a:latin typeface="Arial" pitchFamily="34" charset="0"/>
              <a:ea typeface="新細明體" pitchFamily="18" charset="-120"/>
            </a:endParaRPr>
          </a:p>
        </p:txBody>
      </p:sp>
      <p:sp>
        <p:nvSpPr>
          <p:cNvPr id="3" name="Rectangle 2"/>
          <p:cNvSpPr txBox="1">
            <a:spLocks noChangeArrowheads="1"/>
          </p:cNvSpPr>
          <p:nvPr/>
        </p:nvSpPr>
        <p:spPr bwMode="auto">
          <a:xfrm>
            <a:off x="142875" y="71438"/>
            <a:ext cx="8786813" cy="700087"/>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algn="ctr">
              <a:defRPr/>
            </a:pPr>
            <a:r>
              <a:rPr lang="en-US" altLang="zh-TW" sz="3200" b="1" kern="0" dirty="0" err="1">
                <a:solidFill>
                  <a:srgbClr val="FF3300"/>
                </a:solidFill>
                <a:latin typeface="Arial" pitchFamily="34" charset="0"/>
                <a:ea typeface="PMingLiU" pitchFamily="18" charset="-120"/>
                <a:cs typeface="+mj-cs"/>
              </a:rPr>
              <a:t>Psychrometric</a:t>
            </a:r>
            <a:r>
              <a:rPr lang="en-US" altLang="zh-TW" sz="3200" b="1" kern="0" dirty="0">
                <a:solidFill>
                  <a:srgbClr val="FF3300"/>
                </a:solidFill>
                <a:latin typeface="Arial" pitchFamily="34" charset="0"/>
                <a:ea typeface="PMingLiU" pitchFamily="18" charset="-120"/>
                <a:cs typeface="+mj-cs"/>
              </a:rPr>
              <a:t> Terms</a:t>
            </a:r>
            <a:endParaRPr lang="en-US" altLang="zh-TW" sz="3200" b="1" kern="0" dirty="0">
              <a:solidFill>
                <a:srgbClr val="FF3300"/>
              </a:solidFill>
              <a:latin typeface="Arial" pitchFamily="34" charset="0"/>
              <a:ea typeface="PMingLiU" pitchFamily="18" charset="-120"/>
              <a:cs typeface="+mj-cs"/>
            </a:endParaRPr>
          </a:p>
        </p:txBody>
      </p:sp>
      <p:sp>
        <p:nvSpPr>
          <p:cNvPr id="184324" name="Rectangle 5"/>
          <p:cNvSpPr>
            <a:spLocks noChangeArrowheads="1"/>
          </p:cNvSpPr>
          <p:nvPr/>
        </p:nvSpPr>
        <p:spPr bwMode="auto">
          <a:xfrm>
            <a:off x="214313" y="2000250"/>
            <a:ext cx="8534400" cy="3046413"/>
          </a:xfrm>
          <a:prstGeom prst="rect">
            <a:avLst/>
          </a:prstGeom>
          <a:noFill/>
          <a:ln w="9525">
            <a:noFill/>
            <a:miter lim="800000"/>
            <a:headEnd/>
            <a:tailEnd/>
          </a:ln>
        </p:spPr>
        <p:txBody>
          <a:bodyPr>
            <a:spAutoFit/>
          </a:bodyPr>
          <a:lstStyle/>
          <a:p>
            <a:pPr algn="just"/>
            <a:r>
              <a:rPr lang="en-US" sz="3200" b="1">
                <a:latin typeface="Arial" pitchFamily="34" charset="0"/>
                <a:cs typeface="Arial" pitchFamily="34" charset="0"/>
              </a:rPr>
              <a:t>Dry Air:</a:t>
            </a:r>
          </a:p>
          <a:p>
            <a:pPr algn="just"/>
            <a:r>
              <a:rPr lang="en-US" sz="3200">
                <a:latin typeface="Arial" pitchFamily="34" charset="0"/>
                <a:cs typeface="Arial" pitchFamily="34" charset="0"/>
              </a:rPr>
              <a:t>The pure dry air is a mixture of a number of gases such as nitrogen, oxygen, carbon dioxide, hydrogen, argon, neon, helium etc. but the nitrogen and oxygen have the major portion of the combination.</a:t>
            </a:r>
          </a:p>
        </p:txBody>
      </p:sp>
      <p:sp>
        <p:nvSpPr>
          <p:cNvPr id="5" name="Footer Placeholder 4"/>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bwMode="auto">
          <a:xfrm>
            <a:off x="142875" y="928688"/>
            <a:ext cx="8786813" cy="5715000"/>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marL="838200" lvl="1" indent="-285750" defTabSz="285750">
              <a:spcBef>
                <a:spcPct val="20000"/>
              </a:spcBef>
              <a:buClr>
                <a:schemeClr val="tx1"/>
              </a:buClr>
              <a:defRPr/>
            </a:pPr>
            <a:endParaRPr lang="en-US" altLang="zh-TW" sz="2800" b="1" kern="0" dirty="0">
              <a:latin typeface="Arial" pitchFamily="34" charset="0"/>
              <a:ea typeface="新細明體" pitchFamily="18" charset="-120"/>
            </a:endParaRPr>
          </a:p>
          <a:p>
            <a:pPr marL="838200" lvl="1" indent="-285750" defTabSz="285750">
              <a:spcBef>
                <a:spcPct val="20000"/>
              </a:spcBef>
              <a:buClr>
                <a:schemeClr val="tx1"/>
              </a:buClr>
              <a:buFont typeface="Wingdings" pitchFamily="2" charset="2"/>
              <a:buChar char="§"/>
              <a:defRPr/>
            </a:pPr>
            <a:endParaRPr lang="en-US" altLang="zh-TW" sz="2800" b="1" kern="0" dirty="0">
              <a:latin typeface="Arial" pitchFamily="34" charset="0"/>
              <a:ea typeface="新細明體" pitchFamily="18" charset="-120"/>
            </a:endParaRPr>
          </a:p>
          <a:p>
            <a:pPr marL="838200" lvl="1" indent="-285750" defTabSz="285750">
              <a:spcBef>
                <a:spcPct val="20000"/>
              </a:spcBef>
              <a:buClr>
                <a:schemeClr val="tx1"/>
              </a:buClr>
              <a:defRPr/>
            </a:pPr>
            <a:endParaRPr lang="zh-TW" altLang="en-US" sz="2800" b="1" kern="0" dirty="0">
              <a:latin typeface="Arial" pitchFamily="34" charset="0"/>
              <a:ea typeface="新細明體" pitchFamily="18" charset="-120"/>
            </a:endParaRPr>
          </a:p>
        </p:txBody>
      </p:sp>
      <p:sp>
        <p:nvSpPr>
          <p:cNvPr id="185347" name="Rectangle 5"/>
          <p:cNvSpPr>
            <a:spLocks noChangeArrowheads="1"/>
          </p:cNvSpPr>
          <p:nvPr/>
        </p:nvSpPr>
        <p:spPr bwMode="auto">
          <a:xfrm>
            <a:off x="214313" y="2000250"/>
            <a:ext cx="8534400" cy="2554288"/>
          </a:xfrm>
          <a:prstGeom prst="rect">
            <a:avLst/>
          </a:prstGeom>
          <a:noFill/>
          <a:ln w="9525">
            <a:noFill/>
            <a:miter lim="800000"/>
            <a:headEnd/>
            <a:tailEnd/>
          </a:ln>
        </p:spPr>
        <p:txBody>
          <a:bodyPr>
            <a:spAutoFit/>
          </a:bodyPr>
          <a:lstStyle/>
          <a:p>
            <a:pPr algn="just"/>
            <a:r>
              <a:rPr lang="en-US" sz="3200" b="1">
                <a:latin typeface="Arial" pitchFamily="34" charset="0"/>
                <a:cs typeface="Arial" pitchFamily="34" charset="0"/>
              </a:rPr>
              <a:t>Moist Air:</a:t>
            </a:r>
          </a:p>
          <a:p>
            <a:pPr algn="just"/>
            <a:r>
              <a:rPr lang="en-US" sz="3200">
                <a:latin typeface="Arial" pitchFamily="34" charset="0"/>
                <a:cs typeface="Arial" pitchFamily="34" charset="0"/>
              </a:rPr>
              <a:t>It is a mixture of dry air and water vapour. The amount of water vapour present in the air, depends upon the absolute pressure and temperature of the mixture.</a:t>
            </a:r>
          </a:p>
        </p:txBody>
      </p:sp>
      <p:sp>
        <p:nvSpPr>
          <p:cNvPr id="6" name="Rectangle 2"/>
          <p:cNvSpPr txBox="1">
            <a:spLocks noChangeArrowheads="1"/>
          </p:cNvSpPr>
          <p:nvPr/>
        </p:nvSpPr>
        <p:spPr bwMode="auto">
          <a:xfrm>
            <a:off x="142875" y="71438"/>
            <a:ext cx="8786813" cy="700087"/>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algn="ctr">
              <a:defRPr/>
            </a:pPr>
            <a:r>
              <a:rPr lang="en-US" altLang="zh-TW" sz="3200" b="1" kern="0" dirty="0" err="1">
                <a:solidFill>
                  <a:srgbClr val="FF3300"/>
                </a:solidFill>
                <a:latin typeface="Arial" pitchFamily="34" charset="0"/>
                <a:ea typeface="PMingLiU" pitchFamily="18" charset="-120"/>
                <a:cs typeface="+mj-cs"/>
              </a:rPr>
              <a:t>Psychrometric</a:t>
            </a:r>
            <a:r>
              <a:rPr lang="en-US" altLang="zh-TW" sz="3200" b="1" kern="0" dirty="0">
                <a:solidFill>
                  <a:srgbClr val="FF3300"/>
                </a:solidFill>
                <a:latin typeface="Arial" pitchFamily="34" charset="0"/>
                <a:ea typeface="PMingLiU" pitchFamily="18" charset="-120"/>
                <a:cs typeface="+mj-cs"/>
              </a:rPr>
              <a:t> Terms</a:t>
            </a:r>
            <a:endParaRPr lang="en-US" altLang="zh-TW" sz="3200" b="1" kern="0" dirty="0">
              <a:solidFill>
                <a:srgbClr val="FF3300"/>
              </a:solidFill>
              <a:latin typeface="Arial" pitchFamily="34" charset="0"/>
              <a:ea typeface="PMingLiU" pitchFamily="18" charset="-120"/>
              <a:cs typeface="+mj-cs"/>
            </a:endParaRPr>
          </a:p>
        </p:txBody>
      </p:sp>
      <p:sp>
        <p:nvSpPr>
          <p:cNvPr id="5" name="Footer Placeholder 4"/>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bwMode="auto">
          <a:xfrm>
            <a:off x="142875" y="928688"/>
            <a:ext cx="8786813" cy="5715000"/>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marL="838200" lvl="1" indent="-285750" defTabSz="285750">
              <a:spcBef>
                <a:spcPct val="20000"/>
              </a:spcBef>
              <a:buClr>
                <a:schemeClr val="tx1"/>
              </a:buClr>
              <a:defRPr/>
            </a:pPr>
            <a:endParaRPr lang="en-US" altLang="zh-TW" sz="2800" b="1" kern="0" dirty="0">
              <a:latin typeface="Arial" pitchFamily="34" charset="0"/>
              <a:ea typeface="新細明體" pitchFamily="18" charset="-120"/>
            </a:endParaRPr>
          </a:p>
          <a:p>
            <a:pPr marL="838200" lvl="1" indent="-285750" defTabSz="285750">
              <a:spcBef>
                <a:spcPct val="20000"/>
              </a:spcBef>
              <a:buClr>
                <a:schemeClr val="tx1"/>
              </a:buClr>
              <a:buFont typeface="Wingdings" pitchFamily="2" charset="2"/>
              <a:buChar char="§"/>
              <a:defRPr/>
            </a:pPr>
            <a:endParaRPr lang="en-US" altLang="zh-TW" sz="2800" b="1" kern="0" dirty="0">
              <a:latin typeface="Arial" pitchFamily="34" charset="0"/>
              <a:ea typeface="新細明體" pitchFamily="18" charset="-120"/>
            </a:endParaRPr>
          </a:p>
          <a:p>
            <a:pPr marL="838200" lvl="1" indent="-285750" defTabSz="285750">
              <a:spcBef>
                <a:spcPct val="20000"/>
              </a:spcBef>
              <a:buClr>
                <a:schemeClr val="tx1"/>
              </a:buClr>
              <a:defRPr/>
            </a:pPr>
            <a:endParaRPr lang="zh-TW" altLang="en-US" sz="2800" b="1" kern="0" dirty="0">
              <a:latin typeface="Arial" pitchFamily="34" charset="0"/>
              <a:ea typeface="新細明體" pitchFamily="18" charset="-120"/>
            </a:endParaRPr>
          </a:p>
        </p:txBody>
      </p:sp>
      <p:sp>
        <p:nvSpPr>
          <p:cNvPr id="186371" name="Rectangle 5"/>
          <p:cNvSpPr>
            <a:spLocks noChangeArrowheads="1"/>
          </p:cNvSpPr>
          <p:nvPr/>
        </p:nvSpPr>
        <p:spPr bwMode="auto">
          <a:xfrm>
            <a:off x="214313" y="2000250"/>
            <a:ext cx="8534400" cy="3540125"/>
          </a:xfrm>
          <a:prstGeom prst="rect">
            <a:avLst/>
          </a:prstGeom>
          <a:noFill/>
          <a:ln w="9525">
            <a:noFill/>
            <a:miter lim="800000"/>
            <a:headEnd/>
            <a:tailEnd/>
          </a:ln>
        </p:spPr>
        <p:txBody>
          <a:bodyPr>
            <a:spAutoFit/>
          </a:bodyPr>
          <a:lstStyle/>
          <a:p>
            <a:pPr algn="just"/>
            <a:r>
              <a:rPr lang="en-US" sz="3200" b="1">
                <a:latin typeface="Arial" pitchFamily="34" charset="0"/>
                <a:cs typeface="Arial" pitchFamily="34" charset="0"/>
              </a:rPr>
              <a:t>Saturated Air:</a:t>
            </a:r>
          </a:p>
          <a:p>
            <a:pPr algn="just"/>
            <a:r>
              <a:rPr lang="en-US" sz="3200">
                <a:latin typeface="Arial" pitchFamily="34" charset="0"/>
                <a:cs typeface="Arial" pitchFamily="34" charset="0"/>
              </a:rPr>
              <a:t>It is a mixture of dry air and water vapour, when the has diffused the maximum amount of water vapour into it. When the saturated air is cooled, the water vapour in the air starts condensing, and the same may be visible in the form of moist on cold surface.</a:t>
            </a:r>
          </a:p>
        </p:txBody>
      </p:sp>
      <p:sp>
        <p:nvSpPr>
          <p:cNvPr id="6" name="Rectangle 2"/>
          <p:cNvSpPr txBox="1">
            <a:spLocks noChangeArrowheads="1"/>
          </p:cNvSpPr>
          <p:nvPr/>
        </p:nvSpPr>
        <p:spPr bwMode="auto">
          <a:xfrm>
            <a:off x="142875" y="71438"/>
            <a:ext cx="8786813" cy="700087"/>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algn="ctr">
              <a:defRPr/>
            </a:pPr>
            <a:r>
              <a:rPr lang="en-US" altLang="zh-TW" sz="3200" b="1" kern="0" dirty="0" err="1">
                <a:solidFill>
                  <a:srgbClr val="FF3300"/>
                </a:solidFill>
                <a:latin typeface="Arial" pitchFamily="34" charset="0"/>
                <a:ea typeface="PMingLiU" pitchFamily="18" charset="-120"/>
                <a:cs typeface="+mj-cs"/>
              </a:rPr>
              <a:t>Psychrometric</a:t>
            </a:r>
            <a:r>
              <a:rPr lang="en-US" altLang="zh-TW" sz="3200" b="1" kern="0" dirty="0">
                <a:solidFill>
                  <a:srgbClr val="FF3300"/>
                </a:solidFill>
                <a:latin typeface="Arial" pitchFamily="34" charset="0"/>
                <a:ea typeface="PMingLiU" pitchFamily="18" charset="-120"/>
                <a:cs typeface="+mj-cs"/>
              </a:rPr>
              <a:t> Terms</a:t>
            </a:r>
            <a:endParaRPr lang="en-US" altLang="zh-TW" sz="3200" b="1" kern="0" dirty="0">
              <a:solidFill>
                <a:srgbClr val="FF3300"/>
              </a:solidFill>
              <a:latin typeface="Arial" pitchFamily="34" charset="0"/>
              <a:ea typeface="PMingLiU" pitchFamily="18" charset="-120"/>
              <a:cs typeface="+mj-cs"/>
            </a:endParaRPr>
          </a:p>
        </p:txBody>
      </p:sp>
      <p:sp>
        <p:nvSpPr>
          <p:cNvPr id="5" name="Footer Placeholder 4"/>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bwMode="auto">
          <a:noFill/>
          <a:ln>
            <a:miter lim="800000"/>
            <a:headEnd/>
            <a:tailEnd/>
          </a:ln>
        </p:spPr>
        <p:txBody>
          <a:bodyPr vert="horz" wrap="square" lIns="91440" tIns="45720" rIns="91440" bIns="45720" numCol="1" anchor="t" anchorCtr="0" compatLnSpc="1">
            <a:prstTxWarp prst="textNoShape">
              <a:avLst/>
            </a:prstTxWarp>
          </a:bodyPr>
          <a:lstStyle/>
          <a:p>
            <a:endParaRPr lang="en-IN" smtClean="0"/>
          </a:p>
        </p:txBody>
      </p:sp>
      <p:sp>
        <p:nvSpPr>
          <p:cNvPr id="39939" name="Content Placeholder 2"/>
          <p:cNvSpPr>
            <a:spLocks noGrp="1"/>
          </p:cNvSpPr>
          <p:nvPr>
            <p:ph idx="1"/>
          </p:nvPr>
        </p:nvSpPr>
        <p:spPr bwMode="auto">
          <a:noFill/>
          <a:ln>
            <a:miter lim="800000"/>
            <a:headEnd/>
            <a:tailEnd/>
          </a:ln>
        </p:spPr>
        <p:txBody>
          <a:bodyPr vert="horz" wrap="square" lIns="91440" tIns="45720" rIns="91440" bIns="45720" numCol="1" anchor="t" anchorCtr="0" compatLnSpc="1">
            <a:prstTxWarp prst="textNoShape">
              <a:avLst/>
            </a:prstTxWarp>
          </a:bodyPr>
          <a:lstStyle/>
          <a:p>
            <a:endParaRPr lang="en-IN" smtClean="0"/>
          </a:p>
        </p:txBody>
      </p:sp>
      <p:sp>
        <p:nvSpPr>
          <p:cNvPr id="4" name="Rectangle 3"/>
          <p:cNvSpPr txBox="1">
            <a:spLocks noChangeArrowheads="1"/>
          </p:cNvSpPr>
          <p:nvPr/>
        </p:nvSpPr>
        <p:spPr bwMode="auto">
          <a:xfrm>
            <a:off x="428625" y="285750"/>
            <a:ext cx="8429625" cy="6286500"/>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marL="381000" indent="-285750" defTabSz="285750">
              <a:lnSpc>
                <a:spcPct val="90000"/>
              </a:lnSpc>
              <a:buClr>
                <a:schemeClr val="tx1"/>
              </a:buClr>
              <a:buFont typeface="Wingdings" pitchFamily="2" charset="2"/>
              <a:buChar char="§"/>
              <a:defRPr/>
            </a:pPr>
            <a:endParaRPr lang="en-US" altLang="zh-TW" sz="3200" b="1" i="1" dirty="0">
              <a:solidFill>
                <a:schemeClr val="tx2"/>
              </a:solidFill>
              <a:latin typeface="Arial" pitchFamily="34" charset="0"/>
              <a:ea typeface="新細明體" pitchFamily="18" charset="-120"/>
            </a:endParaRPr>
          </a:p>
          <a:p>
            <a:pPr marL="381000" indent="-285750" defTabSz="285750">
              <a:lnSpc>
                <a:spcPct val="90000"/>
              </a:lnSpc>
              <a:spcBef>
                <a:spcPct val="20000"/>
              </a:spcBef>
              <a:buClr>
                <a:schemeClr val="tx1"/>
              </a:buClr>
              <a:defRPr/>
            </a:pPr>
            <a:r>
              <a:rPr lang="en-US" altLang="zh-TW" sz="3200" b="1" i="1" kern="0" dirty="0">
                <a:solidFill>
                  <a:srgbClr val="FF0000"/>
                </a:solidFill>
                <a:latin typeface="Arial" pitchFamily="34" charset="0"/>
                <a:ea typeface="DFKai-SB" pitchFamily="65" charset="-120"/>
              </a:rPr>
              <a:t>Isolated system</a:t>
            </a:r>
          </a:p>
          <a:p>
            <a:pPr marL="838200" lvl="1" indent="-285750" defTabSz="285750">
              <a:lnSpc>
                <a:spcPct val="90000"/>
              </a:lnSpc>
              <a:spcBef>
                <a:spcPct val="20000"/>
              </a:spcBef>
              <a:buClr>
                <a:schemeClr val="tx1"/>
              </a:buClr>
              <a:buFont typeface="Wingdings" pitchFamily="2" charset="2"/>
              <a:buChar char="§"/>
              <a:defRPr/>
            </a:pPr>
            <a:r>
              <a:rPr lang="en-US" altLang="zh-TW" sz="3200" b="1" i="1" kern="0" dirty="0">
                <a:latin typeface="Arial" pitchFamily="34" charset="0"/>
                <a:ea typeface="DFKai-SB" pitchFamily="65" charset="-120"/>
              </a:rPr>
              <a:t>(one that is not influenced in anyway by surroundings)</a:t>
            </a:r>
          </a:p>
          <a:p>
            <a:pPr marL="838200" lvl="1" indent="-285750" defTabSz="285750">
              <a:lnSpc>
                <a:spcPct val="90000"/>
              </a:lnSpc>
              <a:spcBef>
                <a:spcPct val="20000"/>
              </a:spcBef>
              <a:buClr>
                <a:schemeClr val="tx1"/>
              </a:buClr>
              <a:defRPr/>
            </a:pPr>
            <a:endParaRPr lang="en-US" altLang="zh-TW" sz="3200" b="1" i="1" kern="0" dirty="0">
              <a:latin typeface="Arial" pitchFamily="34" charset="0"/>
              <a:ea typeface="DFKai-SB" pitchFamily="65" charset="-120"/>
            </a:endParaRPr>
          </a:p>
          <a:p>
            <a:pPr marL="381000" indent="-285750" defTabSz="285750">
              <a:lnSpc>
                <a:spcPct val="90000"/>
              </a:lnSpc>
              <a:spcBef>
                <a:spcPct val="20000"/>
              </a:spcBef>
              <a:buClr>
                <a:schemeClr val="tx1"/>
              </a:buClr>
              <a:defRPr/>
            </a:pPr>
            <a:r>
              <a:rPr lang="en-US" altLang="zh-TW" sz="3200" b="1" i="1" kern="0" dirty="0">
                <a:solidFill>
                  <a:srgbClr val="FF9933"/>
                </a:solidFill>
                <a:latin typeface="Arial" pitchFamily="34" charset="0"/>
                <a:ea typeface="DFKai-SB" pitchFamily="65" charset="-120"/>
              </a:rPr>
              <a:t> -</a:t>
            </a:r>
            <a:r>
              <a:rPr lang="en-US" altLang="zh-TW" sz="3200" b="1" i="1" kern="0" dirty="0">
                <a:solidFill>
                  <a:srgbClr val="FF0000"/>
                </a:solidFill>
                <a:latin typeface="Arial" pitchFamily="34" charset="0"/>
                <a:ea typeface="DFKai-SB" pitchFamily="65" charset="-120"/>
              </a:rPr>
              <a:t>Adiabatic system</a:t>
            </a:r>
          </a:p>
          <a:p>
            <a:pPr marL="838200" lvl="1" indent="-285750" algn="just" defTabSz="285750">
              <a:lnSpc>
                <a:spcPct val="90000"/>
              </a:lnSpc>
              <a:spcBef>
                <a:spcPct val="20000"/>
              </a:spcBef>
              <a:buClr>
                <a:schemeClr val="tx1"/>
              </a:buClr>
              <a:buFont typeface="Wingdings" pitchFamily="2" charset="2"/>
              <a:buChar char="§"/>
              <a:defRPr/>
            </a:pPr>
            <a:r>
              <a:rPr lang="en-US" altLang="zh-TW" sz="3200" b="1" kern="0" dirty="0">
                <a:latin typeface="Arial" pitchFamily="34" charset="0"/>
                <a:ea typeface="DFKai-SB" pitchFamily="65" charset="-120"/>
              </a:rPr>
              <a:t>An</a:t>
            </a:r>
            <a:r>
              <a:rPr lang="en-US" altLang="zh-TW" sz="3200" b="1" i="1" kern="0" dirty="0">
                <a:latin typeface="Arial" pitchFamily="34" charset="0"/>
                <a:ea typeface="DFKai-SB" pitchFamily="65" charset="-120"/>
              </a:rPr>
              <a:t> adiabatic system </a:t>
            </a:r>
            <a:r>
              <a:rPr lang="en-US" altLang="zh-TW" sz="3200" b="1" kern="0" dirty="0">
                <a:latin typeface="Arial" pitchFamily="34" charset="0"/>
                <a:ea typeface="DFKai-SB" pitchFamily="65" charset="-120"/>
              </a:rPr>
              <a:t>is one which is thermally insulated from its surroundings</a:t>
            </a:r>
            <a:endParaRPr lang="zh-TW" altLang="en-US" sz="3200" b="1" kern="0" dirty="0">
              <a:latin typeface="Arial" pitchFamily="34" charset="0"/>
              <a:ea typeface="DFKai-SB" pitchFamily="65" charset="-120"/>
            </a:endParaRPr>
          </a:p>
          <a:p>
            <a:pPr marL="381000" indent="-285750" defTabSz="285750">
              <a:lnSpc>
                <a:spcPct val="90000"/>
              </a:lnSpc>
              <a:spcBef>
                <a:spcPct val="20000"/>
              </a:spcBef>
              <a:buClr>
                <a:schemeClr val="tx1"/>
              </a:buClr>
              <a:buFont typeface="Wingdings" pitchFamily="2" charset="2"/>
              <a:buChar char="§"/>
              <a:defRPr/>
            </a:pPr>
            <a:endParaRPr lang="zh-TW" altLang="en-US" sz="4000" b="1" kern="0" dirty="0">
              <a:latin typeface="Arial" pitchFamily="34" charset="0"/>
              <a:ea typeface="新細明體" pitchFamily="18" charset="-120"/>
            </a:endParaRPr>
          </a:p>
        </p:txBody>
      </p:sp>
      <p:sp>
        <p:nvSpPr>
          <p:cNvPr id="5" name="Footer Placeholder 4"/>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bwMode="auto">
          <a:xfrm>
            <a:off x="142875" y="928688"/>
            <a:ext cx="8786813" cy="5715000"/>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marL="838200" lvl="1" indent="-285750" defTabSz="285750">
              <a:spcBef>
                <a:spcPct val="20000"/>
              </a:spcBef>
              <a:buClr>
                <a:schemeClr val="tx1"/>
              </a:buClr>
              <a:defRPr/>
            </a:pPr>
            <a:endParaRPr lang="en-US" altLang="zh-TW" sz="2800" b="1" kern="0" dirty="0">
              <a:latin typeface="Arial" pitchFamily="34" charset="0"/>
              <a:ea typeface="新細明體" pitchFamily="18" charset="-120"/>
            </a:endParaRPr>
          </a:p>
          <a:p>
            <a:pPr marL="838200" lvl="1" indent="-285750" defTabSz="285750">
              <a:spcBef>
                <a:spcPct val="20000"/>
              </a:spcBef>
              <a:buClr>
                <a:schemeClr val="tx1"/>
              </a:buClr>
              <a:buFont typeface="Wingdings" pitchFamily="2" charset="2"/>
              <a:buChar char="§"/>
              <a:defRPr/>
            </a:pPr>
            <a:endParaRPr lang="en-US" altLang="zh-TW" sz="2800" b="1" kern="0" dirty="0">
              <a:latin typeface="Arial" pitchFamily="34" charset="0"/>
              <a:ea typeface="新細明體" pitchFamily="18" charset="-120"/>
            </a:endParaRPr>
          </a:p>
          <a:p>
            <a:pPr marL="838200" lvl="1" indent="-285750" defTabSz="285750">
              <a:spcBef>
                <a:spcPct val="20000"/>
              </a:spcBef>
              <a:buClr>
                <a:schemeClr val="tx1"/>
              </a:buClr>
              <a:defRPr/>
            </a:pPr>
            <a:endParaRPr lang="zh-TW" altLang="en-US" sz="2800" b="1" kern="0" dirty="0">
              <a:latin typeface="Arial" pitchFamily="34" charset="0"/>
              <a:ea typeface="新細明體" pitchFamily="18" charset="-120"/>
            </a:endParaRPr>
          </a:p>
        </p:txBody>
      </p:sp>
      <p:sp>
        <p:nvSpPr>
          <p:cNvPr id="187395" name="Rectangle 5"/>
          <p:cNvSpPr>
            <a:spLocks noChangeArrowheads="1"/>
          </p:cNvSpPr>
          <p:nvPr/>
        </p:nvSpPr>
        <p:spPr bwMode="auto">
          <a:xfrm>
            <a:off x="214313" y="2000250"/>
            <a:ext cx="8534400" cy="2554288"/>
          </a:xfrm>
          <a:prstGeom prst="rect">
            <a:avLst/>
          </a:prstGeom>
          <a:noFill/>
          <a:ln w="9525">
            <a:noFill/>
            <a:miter lim="800000"/>
            <a:headEnd/>
            <a:tailEnd/>
          </a:ln>
        </p:spPr>
        <p:txBody>
          <a:bodyPr>
            <a:spAutoFit/>
          </a:bodyPr>
          <a:lstStyle/>
          <a:p>
            <a:pPr algn="just"/>
            <a:r>
              <a:rPr lang="en-US" sz="3200" b="1">
                <a:latin typeface="Arial" pitchFamily="34" charset="0"/>
                <a:cs typeface="Arial" pitchFamily="34" charset="0"/>
              </a:rPr>
              <a:t>Degree of Saturation:</a:t>
            </a:r>
          </a:p>
          <a:p>
            <a:pPr algn="just"/>
            <a:r>
              <a:rPr lang="en-US" sz="3200">
                <a:latin typeface="Arial" pitchFamily="34" charset="0"/>
                <a:cs typeface="Arial" pitchFamily="34" charset="0"/>
              </a:rPr>
              <a:t>It is the ratio of actual mass of water vapour in a unit mass of dry air to the mass of water vapour in the same mass of dry air when it is saturated at the same temperature.</a:t>
            </a:r>
          </a:p>
        </p:txBody>
      </p:sp>
      <p:sp>
        <p:nvSpPr>
          <p:cNvPr id="6" name="Rectangle 2"/>
          <p:cNvSpPr txBox="1">
            <a:spLocks noChangeArrowheads="1"/>
          </p:cNvSpPr>
          <p:nvPr/>
        </p:nvSpPr>
        <p:spPr bwMode="auto">
          <a:xfrm>
            <a:off x="142875" y="71438"/>
            <a:ext cx="8786813" cy="700087"/>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algn="ctr">
              <a:defRPr/>
            </a:pPr>
            <a:r>
              <a:rPr lang="en-US" altLang="zh-TW" sz="3200" b="1" kern="0" dirty="0" err="1">
                <a:solidFill>
                  <a:srgbClr val="FF3300"/>
                </a:solidFill>
                <a:latin typeface="Arial" pitchFamily="34" charset="0"/>
                <a:ea typeface="PMingLiU" pitchFamily="18" charset="-120"/>
                <a:cs typeface="+mj-cs"/>
              </a:rPr>
              <a:t>Psychrometric</a:t>
            </a:r>
            <a:r>
              <a:rPr lang="en-US" altLang="zh-TW" sz="3200" b="1" kern="0" dirty="0">
                <a:solidFill>
                  <a:srgbClr val="FF3300"/>
                </a:solidFill>
                <a:latin typeface="Arial" pitchFamily="34" charset="0"/>
                <a:ea typeface="PMingLiU" pitchFamily="18" charset="-120"/>
                <a:cs typeface="+mj-cs"/>
              </a:rPr>
              <a:t> Terms</a:t>
            </a:r>
            <a:endParaRPr lang="en-US" altLang="zh-TW" sz="3200" b="1" kern="0" dirty="0">
              <a:solidFill>
                <a:srgbClr val="FF3300"/>
              </a:solidFill>
              <a:latin typeface="Arial" pitchFamily="34" charset="0"/>
              <a:ea typeface="PMingLiU" pitchFamily="18" charset="-120"/>
              <a:cs typeface="+mj-cs"/>
            </a:endParaRPr>
          </a:p>
        </p:txBody>
      </p:sp>
      <p:sp>
        <p:nvSpPr>
          <p:cNvPr id="5" name="Footer Placeholder 4"/>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bwMode="auto">
          <a:xfrm>
            <a:off x="142875" y="928688"/>
            <a:ext cx="8786813" cy="5715000"/>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marL="838200" lvl="1" indent="-285750" defTabSz="285750">
              <a:spcBef>
                <a:spcPct val="20000"/>
              </a:spcBef>
              <a:buClr>
                <a:schemeClr val="tx1"/>
              </a:buClr>
              <a:defRPr/>
            </a:pPr>
            <a:endParaRPr lang="en-US" altLang="zh-TW" sz="2800" b="1" kern="0" dirty="0">
              <a:latin typeface="Arial" pitchFamily="34" charset="0"/>
              <a:ea typeface="新細明體" pitchFamily="18" charset="-120"/>
            </a:endParaRPr>
          </a:p>
          <a:p>
            <a:pPr marL="838200" lvl="1" indent="-285750" defTabSz="285750">
              <a:spcBef>
                <a:spcPct val="20000"/>
              </a:spcBef>
              <a:buClr>
                <a:schemeClr val="tx1"/>
              </a:buClr>
              <a:buFont typeface="Wingdings" pitchFamily="2" charset="2"/>
              <a:buChar char="§"/>
              <a:defRPr/>
            </a:pPr>
            <a:endParaRPr lang="en-US" altLang="zh-TW" sz="2800" b="1" kern="0" dirty="0">
              <a:latin typeface="Arial" pitchFamily="34" charset="0"/>
              <a:ea typeface="新細明體" pitchFamily="18" charset="-120"/>
            </a:endParaRPr>
          </a:p>
          <a:p>
            <a:pPr marL="838200" lvl="1" indent="-285750" defTabSz="285750">
              <a:spcBef>
                <a:spcPct val="20000"/>
              </a:spcBef>
              <a:buClr>
                <a:schemeClr val="tx1"/>
              </a:buClr>
              <a:defRPr/>
            </a:pPr>
            <a:endParaRPr lang="zh-TW" altLang="en-US" sz="2800" b="1" kern="0" dirty="0">
              <a:latin typeface="Arial" pitchFamily="34" charset="0"/>
              <a:ea typeface="新細明體" pitchFamily="18" charset="-120"/>
            </a:endParaRPr>
          </a:p>
        </p:txBody>
      </p:sp>
      <p:sp>
        <p:nvSpPr>
          <p:cNvPr id="188419" name="Rectangle 5"/>
          <p:cNvSpPr>
            <a:spLocks noChangeArrowheads="1"/>
          </p:cNvSpPr>
          <p:nvPr/>
        </p:nvSpPr>
        <p:spPr bwMode="auto">
          <a:xfrm>
            <a:off x="214313" y="2000250"/>
            <a:ext cx="8534400" cy="3046413"/>
          </a:xfrm>
          <a:prstGeom prst="rect">
            <a:avLst/>
          </a:prstGeom>
          <a:noFill/>
          <a:ln w="9525">
            <a:noFill/>
            <a:miter lim="800000"/>
            <a:headEnd/>
            <a:tailEnd/>
          </a:ln>
        </p:spPr>
        <p:txBody>
          <a:bodyPr>
            <a:spAutoFit/>
          </a:bodyPr>
          <a:lstStyle/>
          <a:p>
            <a:pPr algn="just"/>
            <a:r>
              <a:rPr lang="en-US" sz="3200" b="1">
                <a:latin typeface="Arial" pitchFamily="34" charset="0"/>
                <a:cs typeface="Arial" pitchFamily="34" charset="0"/>
              </a:rPr>
              <a:t>Humidity:</a:t>
            </a:r>
          </a:p>
          <a:p>
            <a:pPr algn="just"/>
            <a:r>
              <a:rPr lang="en-US" sz="3200">
                <a:latin typeface="Arial" pitchFamily="34" charset="0"/>
                <a:cs typeface="Arial" pitchFamily="34" charset="0"/>
              </a:rPr>
              <a:t>It is the mass of water vapour present in 1 kg of dry air, and is generally expressed in terms of gram per kg of dry air.</a:t>
            </a:r>
          </a:p>
          <a:p>
            <a:pPr algn="just"/>
            <a:r>
              <a:rPr lang="en-US" sz="3200">
                <a:latin typeface="Arial" pitchFamily="34" charset="0"/>
                <a:cs typeface="Arial" pitchFamily="34" charset="0"/>
              </a:rPr>
              <a:t>It is also called as Specific humidity or Humidity ratio.</a:t>
            </a:r>
          </a:p>
        </p:txBody>
      </p:sp>
      <p:sp>
        <p:nvSpPr>
          <p:cNvPr id="6" name="Rectangle 2"/>
          <p:cNvSpPr txBox="1">
            <a:spLocks noChangeArrowheads="1"/>
          </p:cNvSpPr>
          <p:nvPr/>
        </p:nvSpPr>
        <p:spPr bwMode="auto">
          <a:xfrm>
            <a:off x="142875" y="71438"/>
            <a:ext cx="8786813" cy="700087"/>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algn="ctr">
              <a:defRPr/>
            </a:pPr>
            <a:r>
              <a:rPr lang="en-US" altLang="zh-TW" sz="3200" b="1" kern="0" dirty="0" err="1">
                <a:solidFill>
                  <a:srgbClr val="FF3300"/>
                </a:solidFill>
                <a:latin typeface="Arial" pitchFamily="34" charset="0"/>
                <a:ea typeface="PMingLiU" pitchFamily="18" charset="-120"/>
                <a:cs typeface="+mj-cs"/>
              </a:rPr>
              <a:t>Psychrometric</a:t>
            </a:r>
            <a:r>
              <a:rPr lang="en-US" altLang="zh-TW" sz="3200" b="1" kern="0" dirty="0">
                <a:solidFill>
                  <a:srgbClr val="FF3300"/>
                </a:solidFill>
                <a:latin typeface="Arial" pitchFamily="34" charset="0"/>
                <a:ea typeface="PMingLiU" pitchFamily="18" charset="-120"/>
                <a:cs typeface="+mj-cs"/>
              </a:rPr>
              <a:t> Terms</a:t>
            </a:r>
            <a:endParaRPr lang="en-US" altLang="zh-TW" sz="3200" b="1" kern="0" dirty="0">
              <a:solidFill>
                <a:srgbClr val="FF3300"/>
              </a:solidFill>
              <a:latin typeface="Arial" pitchFamily="34" charset="0"/>
              <a:ea typeface="PMingLiU" pitchFamily="18" charset="-120"/>
              <a:cs typeface="+mj-cs"/>
            </a:endParaRPr>
          </a:p>
        </p:txBody>
      </p:sp>
      <p:sp>
        <p:nvSpPr>
          <p:cNvPr id="5" name="Footer Placeholder 4"/>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bwMode="auto">
          <a:xfrm>
            <a:off x="142875" y="928688"/>
            <a:ext cx="8786813" cy="5715000"/>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marL="838200" lvl="1" indent="-285750" defTabSz="285750">
              <a:spcBef>
                <a:spcPct val="20000"/>
              </a:spcBef>
              <a:buClr>
                <a:schemeClr val="tx1"/>
              </a:buClr>
              <a:defRPr/>
            </a:pPr>
            <a:endParaRPr lang="en-US" altLang="zh-TW" sz="2800" b="1" kern="0" dirty="0">
              <a:latin typeface="Arial" pitchFamily="34" charset="0"/>
              <a:ea typeface="新細明體" pitchFamily="18" charset="-120"/>
            </a:endParaRPr>
          </a:p>
          <a:p>
            <a:pPr marL="838200" lvl="1" indent="-285750" defTabSz="285750">
              <a:spcBef>
                <a:spcPct val="20000"/>
              </a:spcBef>
              <a:buClr>
                <a:schemeClr val="tx1"/>
              </a:buClr>
              <a:buFont typeface="Wingdings" pitchFamily="2" charset="2"/>
              <a:buChar char="§"/>
              <a:defRPr/>
            </a:pPr>
            <a:endParaRPr lang="en-US" altLang="zh-TW" sz="2800" b="1" kern="0" dirty="0">
              <a:latin typeface="Arial" pitchFamily="34" charset="0"/>
              <a:ea typeface="新細明體" pitchFamily="18" charset="-120"/>
            </a:endParaRPr>
          </a:p>
          <a:p>
            <a:pPr marL="838200" lvl="1" indent="-285750" defTabSz="285750">
              <a:spcBef>
                <a:spcPct val="20000"/>
              </a:spcBef>
              <a:buClr>
                <a:schemeClr val="tx1"/>
              </a:buClr>
              <a:defRPr/>
            </a:pPr>
            <a:endParaRPr lang="zh-TW" altLang="en-US" sz="2800" b="1" kern="0" dirty="0">
              <a:latin typeface="Arial" pitchFamily="34" charset="0"/>
              <a:ea typeface="新細明體" pitchFamily="18" charset="-120"/>
            </a:endParaRPr>
          </a:p>
        </p:txBody>
      </p:sp>
      <p:sp>
        <p:nvSpPr>
          <p:cNvPr id="189443" name="Rectangle 5"/>
          <p:cNvSpPr>
            <a:spLocks noChangeArrowheads="1"/>
          </p:cNvSpPr>
          <p:nvPr/>
        </p:nvSpPr>
        <p:spPr bwMode="auto">
          <a:xfrm>
            <a:off x="214313" y="1643063"/>
            <a:ext cx="8534400" cy="4032250"/>
          </a:xfrm>
          <a:prstGeom prst="rect">
            <a:avLst/>
          </a:prstGeom>
          <a:noFill/>
          <a:ln w="9525">
            <a:noFill/>
            <a:miter lim="800000"/>
            <a:headEnd/>
            <a:tailEnd/>
          </a:ln>
        </p:spPr>
        <p:txBody>
          <a:bodyPr>
            <a:spAutoFit/>
          </a:bodyPr>
          <a:lstStyle/>
          <a:p>
            <a:pPr algn="just"/>
            <a:r>
              <a:rPr lang="en-US" sz="3200" b="1">
                <a:latin typeface="Arial" pitchFamily="34" charset="0"/>
                <a:cs typeface="Arial" pitchFamily="34" charset="0"/>
              </a:rPr>
              <a:t>Absolute Humidity:</a:t>
            </a:r>
          </a:p>
          <a:p>
            <a:pPr algn="just"/>
            <a:r>
              <a:rPr lang="en-US" sz="3200">
                <a:latin typeface="Arial" pitchFamily="34" charset="0"/>
                <a:cs typeface="Arial" pitchFamily="34" charset="0"/>
              </a:rPr>
              <a:t>It is the mass of water vapour present in 1 m3 of dry air, and is generally expressed in terms of gram per cubic-metre of dry air. </a:t>
            </a:r>
          </a:p>
          <a:p>
            <a:pPr algn="just"/>
            <a:r>
              <a:rPr lang="en-US" sz="3200">
                <a:latin typeface="Arial" pitchFamily="34" charset="0"/>
                <a:cs typeface="Arial" pitchFamily="34" charset="0"/>
              </a:rPr>
              <a:t>It is also expressed in terms of grains per cubic metre of dry air.</a:t>
            </a:r>
          </a:p>
          <a:p>
            <a:pPr algn="just"/>
            <a:r>
              <a:rPr lang="en-US" sz="3200">
                <a:latin typeface="Arial" pitchFamily="34" charset="0"/>
                <a:cs typeface="Arial" pitchFamily="34" charset="0"/>
              </a:rPr>
              <a:t>One kg of water vapour is equal to 15,,430 grains.</a:t>
            </a:r>
          </a:p>
        </p:txBody>
      </p:sp>
      <p:sp>
        <p:nvSpPr>
          <p:cNvPr id="6" name="Rectangle 2"/>
          <p:cNvSpPr txBox="1">
            <a:spLocks noChangeArrowheads="1"/>
          </p:cNvSpPr>
          <p:nvPr/>
        </p:nvSpPr>
        <p:spPr bwMode="auto">
          <a:xfrm>
            <a:off x="142875" y="71438"/>
            <a:ext cx="8786813" cy="700087"/>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algn="ctr">
              <a:defRPr/>
            </a:pPr>
            <a:r>
              <a:rPr lang="en-US" altLang="zh-TW" sz="3200" b="1" kern="0" dirty="0" err="1">
                <a:solidFill>
                  <a:srgbClr val="FF3300"/>
                </a:solidFill>
                <a:latin typeface="Arial" pitchFamily="34" charset="0"/>
                <a:ea typeface="PMingLiU" pitchFamily="18" charset="-120"/>
                <a:cs typeface="+mj-cs"/>
              </a:rPr>
              <a:t>Psychrometric</a:t>
            </a:r>
            <a:r>
              <a:rPr lang="en-US" altLang="zh-TW" sz="3200" b="1" kern="0" dirty="0">
                <a:solidFill>
                  <a:srgbClr val="FF3300"/>
                </a:solidFill>
                <a:latin typeface="Arial" pitchFamily="34" charset="0"/>
                <a:ea typeface="PMingLiU" pitchFamily="18" charset="-120"/>
                <a:cs typeface="+mj-cs"/>
              </a:rPr>
              <a:t> Terms</a:t>
            </a:r>
            <a:endParaRPr lang="en-US" altLang="zh-TW" sz="3200" b="1" kern="0" dirty="0">
              <a:solidFill>
                <a:srgbClr val="FF3300"/>
              </a:solidFill>
              <a:latin typeface="Arial" pitchFamily="34" charset="0"/>
              <a:ea typeface="PMingLiU" pitchFamily="18" charset="-120"/>
              <a:cs typeface="+mj-cs"/>
            </a:endParaRPr>
          </a:p>
        </p:txBody>
      </p:sp>
      <p:sp>
        <p:nvSpPr>
          <p:cNvPr id="5" name="Footer Placeholder 4"/>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bwMode="auto">
          <a:xfrm>
            <a:off x="142875" y="928688"/>
            <a:ext cx="8786813" cy="5715000"/>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marL="838200" lvl="1" indent="-285750" defTabSz="285750">
              <a:spcBef>
                <a:spcPct val="20000"/>
              </a:spcBef>
              <a:buClr>
                <a:schemeClr val="tx1"/>
              </a:buClr>
              <a:defRPr/>
            </a:pPr>
            <a:endParaRPr lang="en-US" altLang="zh-TW" sz="2800" b="1" kern="0" dirty="0">
              <a:latin typeface="Arial" pitchFamily="34" charset="0"/>
              <a:ea typeface="新細明體" pitchFamily="18" charset="-120"/>
            </a:endParaRPr>
          </a:p>
          <a:p>
            <a:pPr marL="838200" lvl="1" indent="-285750" defTabSz="285750">
              <a:spcBef>
                <a:spcPct val="20000"/>
              </a:spcBef>
              <a:buClr>
                <a:schemeClr val="tx1"/>
              </a:buClr>
              <a:buFont typeface="Wingdings" pitchFamily="2" charset="2"/>
              <a:buChar char="§"/>
              <a:defRPr/>
            </a:pPr>
            <a:endParaRPr lang="en-US" altLang="zh-TW" sz="2800" b="1" kern="0" dirty="0">
              <a:latin typeface="Arial" pitchFamily="34" charset="0"/>
              <a:ea typeface="新細明體" pitchFamily="18" charset="-120"/>
            </a:endParaRPr>
          </a:p>
          <a:p>
            <a:pPr marL="838200" lvl="1" indent="-285750" defTabSz="285750">
              <a:spcBef>
                <a:spcPct val="20000"/>
              </a:spcBef>
              <a:buClr>
                <a:schemeClr val="tx1"/>
              </a:buClr>
              <a:defRPr/>
            </a:pPr>
            <a:endParaRPr lang="zh-TW" altLang="en-US" sz="2800" b="1" kern="0" dirty="0">
              <a:latin typeface="Arial" pitchFamily="34" charset="0"/>
              <a:ea typeface="新細明體" pitchFamily="18" charset="-120"/>
            </a:endParaRPr>
          </a:p>
        </p:txBody>
      </p:sp>
      <p:sp>
        <p:nvSpPr>
          <p:cNvPr id="190467" name="Rectangle 5"/>
          <p:cNvSpPr>
            <a:spLocks noChangeArrowheads="1"/>
          </p:cNvSpPr>
          <p:nvPr/>
        </p:nvSpPr>
        <p:spPr bwMode="auto">
          <a:xfrm>
            <a:off x="214313" y="2000250"/>
            <a:ext cx="8534400" cy="2554288"/>
          </a:xfrm>
          <a:prstGeom prst="rect">
            <a:avLst/>
          </a:prstGeom>
          <a:noFill/>
          <a:ln w="9525">
            <a:noFill/>
            <a:miter lim="800000"/>
            <a:headEnd/>
            <a:tailEnd/>
          </a:ln>
        </p:spPr>
        <p:txBody>
          <a:bodyPr>
            <a:spAutoFit/>
          </a:bodyPr>
          <a:lstStyle/>
          <a:p>
            <a:pPr algn="just"/>
            <a:r>
              <a:rPr lang="en-US" sz="3200" b="1">
                <a:latin typeface="Arial" pitchFamily="34" charset="0"/>
                <a:cs typeface="Arial" pitchFamily="34" charset="0"/>
              </a:rPr>
              <a:t>Relative Humidity:</a:t>
            </a:r>
          </a:p>
          <a:p>
            <a:pPr algn="just"/>
            <a:r>
              <a:rPr lang="en-US" sz="3200">
                <a:latin typeface="Arial" pitchFamily="34" charset="0"/>
                <a:cs typeface="Arial" pitchFamily="34" charset="0"/>
              </a:rPr>
              <a:t>It is the ratio of actual mass of water vapour in a given volume of moist air to the mass of water vapour in the same volume of saturated air at the same temperature and pressure.</a:t>
            </a:r>
          </a:p>
        </p:txBody>
      </p:sp>
      <p:sp>
        <p:nvSpPr>
          <p:cNvPr id="6" name="Rectangle 2"/>
          <p:cNvSpPr txBox="1">
            <a:spLocks noChangeArrowheads="1"/>
          </p:cNvSpPr>
          <p:nvPr/>
        </p:nvSpPr>
        <p:spPr bwMode="auto">
          <a:xfrm>
            <a:off x="142875" y="71438"/>
            <a:ext cx="8786813" cy="700087"/>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algn="ctr">
              <a:defRPr/>
            </a:pPr>
            <a:r>
              <a:rPr lang="en-US" altLang="zh-TW" sz="3200" b="1" kern="0" dirty="0" err="1">
                <a:solidFill>
                  <a:srgbClr val="FF3300"/>
                </a:solidFill>
                <a:latin typeface="Arial" pitchFamily="34" charset="0"/>
                <a:ea typeface="PMingLiU" pitchFamily="18" charset="-120"/>
                <a:cs typeface="+mj-cs"/>
              </a:rPr>
              <a:t>Psychrometric</a:t>
            </a:r>
            <a:r>
              <a:rPr lang="en-US" altLang="zh-TW" sz="3200" b="1" kern="0" dirty="0">
                <a:solidFill>
                  <a:srgbClr val="FF3300"/>
                </a:solidFill>
                <a:latin typeface="Arial" pitchFamily="34" charset="0"/>
                <a:ea typeface="PMingLiU" pitchFamily="18" charset="-120"/>
                <a:cs typeface="+mj-cs"/>
              </a:rPr>
              <a:t> Terms</a:t>
            </a:r>
            <a:endParaRPr lang="en-US" altLang="zh-TW" sz="3200" b="1" kern="0" dirty="0">
              <a:solidFill>
                <a:srgbClr val="FF3300"/>
              </a:solidFill>
              <a:latin typeface="Arial" pitchFamily="34" charset="0"/>
              <a:ea typeface="PMingLiU" pitchFamily="18" charset="-120"/>
              <a:cs typeface="+mj-cs"/>
            </a:endParaRPr>
          </a:p>
        </p:txBody>
      </p:sp>
      <p:sp>
        <p:nvSpPr>
          <p:cNvPr id="5" name="Footer Placeholder 4"/>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bwMode="auto">
          <a:xfrm>
            <a:off x="142875" y="928688"/>
            <a:ext cx="8786813" cy="5715000"/>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marL="838200" lvl="1" indent="-285750" defTabSz="285750">
              <a:spcBef>
                <a:spcPct val="20000"/>
              </a:spcBef>
              <a:buClr>
                <a:schemeClr val="tx1"/>
              </a:buClr>
              <a:defRPr/>
            </a:pPr>
            <a:endParaRPr lang="en-US" altLang="zh-TW" sz="2800" b="1" kern="0" dirty="0">
              <a:latin typeface="Arial" pitchFamily="34" charset="0"/>
              <a:ea typeface="新細明體" pitchFamily="18" charset="-120"/>
            </a:endParaRPr>
          </a:p>
          <a:p>
            <a:pPr marL="838200" lvl="1" indent="-285750" defTabSz="285750">
              <a:spcBef>
                <a:spcPct val="20000"/>
              </a:spcBef>
              <a:buClr>
                <a:schemeClr val="tx1"/>
              </a:buClr>
              <a:buFont typeface="Wingdings" pitchFamily="2" charset="2"/>
              <a:buChar char="§"/>
              <a:defRPr/>
            </a:pPr>
            <a:endParaRPr lang="en-US" altLang="zh-TW" sz="2800" b="1" kern="0" dirty="0">
              <a:latin typeface="Arial" pitchFamily="34" charset="0"/>
              <a:ea typeface="新細明體" pitchFamily="18" charset="-120"/>
            </a:endParaRPr>
          </a:p>
          <a:p>
            <a:pPr marL="838200" lvl="1" indent="-285750" defTabSz="285750">
              <a:spcBef>
                <a:spcPct val="20000"/>
              </a:spcBef>
              <a:buClr>
                <a:schemeClr val="tx1"/>
              </a:buClr>
              <a:defRPr/>
            </a:pPr>
            <a:endParaRPr lang="zh-TW" altLang="en-US" sz="2800" b="1" kern="0" dirty="0">
              <a:latin typeface="Arial" pitchFamily="34" charset="0"/>
              <a:ea typeface="新細明體" pitchFamily="18" charset="-120"/>
            </a:endParaRPr>
          </a:p>
        </p:txBody>
      </p:sp>
      <p:sp>
        <p:nvSpPr>
          <p:cNvPr id="191491" name="Rectangle 5"/>
          <p:cNvSpPr>
            <a:spLocks noChangeArrowheads="1"/>
          </p:cNvSpPr>
          <p:nvPr/>
        </p:nvSpPr>
        <p:spPr bwMode="auto">
          <a:xfrm>
            <a:off x="214313" y="2000250"/>
            <a:ext cx="8534400" cy="2062163"/>
          </a:xfrm>
          <a:prstGeom prst="rect">
            <a:avLst/>
          </a:prstGeom>
          <a:noFill/>
          <a:ln w="9525">
            <a:noFill/>
            <a:miter lim="800000"/>
            <a:headEnd/>
            <a:tailEnd/>
          </a:ln>
        </p:spPr>
        <p:txBody>
          <a:bodyPr>
            <a:spAutoFit/>
          </a:bodyPr>
          <a:lstStyle/>
          <a:p>
            <a:pPr algn="just"/>
            <a:r>
              <a:rPr lang="en-US" sz="3200" b="1">
                <a:latin typeface="Arial" pitchFamily="34" charset="0"/>
                <a:cs typeface="Arial" pitchFamily="34" charset="0"/>
              </a:rPr>
              <a:t>Dry bulb temperature:</a:t>
            </a:r>
          </a:p>
          <a:p>
            <a:pPr algn="just"/>
            <a:r>
              <a:rPr lang="en-US" sz="3200">
                <a:latin typeface="Arial" pitchFamily="34" charset="0"/>
                <a:cs typeface="Arial" pitchFamily="34" charset="0"/>
              </a:rPr>
              <a:t>It is the temperature of air recorded by a thermometer, when it is not affected by the moisture present in the air.</a:t>
            </a:r>
          </a:p>
        </p:txBody>
      </p:sp>
      <p:sp>
        <p:nvSpPr>
          <p:cNvPr id="4" name="Rectangle 2"/>
          <p:cNvSpPr txBox="1">
            <a:spLocks noChangeArrowheads="1"/>
          </p:cNvSpPr>
          <p:nvPr/>
        </p:nvSpPr>
        <p:spPr bwMode="auto">
          <a:xfrm>
            <a:off x="142875" y="71438"/>
            <a:ext cx="8786813" cy="700087"/>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algn="ctr">
              <a:defRPr/>
            </a:pPr>
            <a:r>
              <a:rPr lang="en-US" altLang="zh-TW" sz="3200" b="1" kern="0" dirty="0" err="1">
                <a:solidFill>
                  <a:srgbClr val="FF3300"/>
                </a:solidFill>
                <a:latin typeface="Arial" pitchFamily="34" charset="0"/>
                <a:ea typeface="PMingLiU" pitchFamily="18" charset="-120"/>
                <a:cs typeface="+mj-cs"/>
              </a:rPr>
              <a:t>Psychrometric</a:t>
            </a:r>
            <a:r>
              <a:rPr lang="en-US" altLang="zh-TW" sz="3200" b="1" kern="0" dirty="0">
                <a:solidFill>
                  <a:srgbClr val="FF3300"/>
                </a:solidFill>
                <a:latin typeface="Arial" pitchFamily="34" charset="0"/>
                <a:ea typeface="PMingLiU" pitchFamily="18" charset="-120"/>
                <a:cs typeface="+mj-cs"/>
              </a:rPr>
              <a:t> Terms</a:t>
            </a:r>
            <a:endParaRPr lang="en-US" altLang="zh-TW" sz="3200" b="1" kern="0" dirty="0">
              <a:solidFill>
                <a:srgbClr val="FF3300"/>
              </a:solidFill>
              <a:latin typeface="Arial" pitchFamily="34" charset="0"/>
              <a:ea typeface="PMingLiU" pitchFamily="18" charset="-120"/>
              <a:cs typeface="+mj-cs"/>
            </a:endParaRPr>
          </a:p>
        </p:txBody>
      </p:sp>
      <p:sp>
        <p:nvSpPr>
          <p:cNvPr id="5" name="Footer Placeholder 4"/>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bwMode="auto">
          <a:xfrm>
            <a:off x="142875" y="928688"/>
            <a:ext cx="8786813" cy="5715000"/>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marL="838200" lvl="1" indent="-285750" defTabSz="285750">
              <a:spcBef>
                <a:spcPct val="20000"/>
              </a:spcBef>
              <a:buClr>
                <a:schemeClr val="tx1"/>
              </a:buClr>
              <a:defRPr/>
            </a:pPr>
            <a:endParaRPr lang="en-US" altLang="zh-TW" sz="2800" b="1" kern="0" dirty="0">
              <a:latin typeface="Arial" pitchFamily="34" charset="0"/>
              <a:ea typeface="新細明體" pitchFamily="18" charset="-120"/>
            </a:endParaRPr>
          </a:p>
          <a:p>
            <a:pPr marL="838200" lvl="1" indent="-285750" defTabSz="285750">
              <a:spcBef>
                <a:spcPct val="20000"/>
              </a:spcBef>
              <a:buClr>
                <a:schemeClr val="tx1"/>
              </a:buClr>
              <a:buFont typeface="Wingdings" pitchFamily="2" charset="2"/>
              <a:buChar char="§"/>
              <a:defRPr/>
            </a:pPr>
            <a:endParaRPr lang="en-US" altLang="zh-TW" sz="2800" b="1" kern="0" dirty="0">
              <a:latin typeface="Arial" pitchFamily="34" charset="0"/>
              <a:ea typeface="新細明體" pitchFamily="18" charset="-120"/>
            </a:endParaRPr>
          </a:p>
          <a:p>
            <a:pPr marL="838200" lvl="1" indent="-285750" defTabSz="285750">
              <a:spcBef>
                <a:spcPct val="20000"/>
              </a:spcBef>
              <a:buClr>
                <a:schemeClr val="tx1"/>
              </a:buClr>
              <a:defRPr/>
            </a:pPr>
            <a:endParaRPr lang="zh-TW" altLang="en-US" sz="2800" b="1" kern="0" dirty="0">
              <a:latin typeface="Arial" pitchFamily="34" charset="0"/>
              <a:ea typeface="新細明體" pitchFamily="18" charset="-120"/>
            </a:endParaRPr>
          </a:p>
        </p:txBody>
      </p:sp>
      <p:sp>
        <p:nvSpPr>
          <p:cNvPr id="192515" name="Rectangle 5"/>
          <p:cNvSpPr>
            <a:spLocks noChangeArrowheads="1"/>
          </p:cNvSpPr>
          <p:nvPr/>
        </p:nvSpPr>
        <p:spPr bwMode="auto">
          <a:xfrm>
            <a:off x="214313" y="2000250"/>
            <a:ext cx="8534400" cy="2062163"/>
          </a:xfrm>
          <a:prstGeom prst="rect">
            <a:avLst/>
          </a:prstGeom>
          <a:noFill/>
          <a:ln w="9525">
            <a:noFill/>
            <a:miter lim="800000"/>
            <a:headEnd/>
            <a:tailEnd/>
          </a:ln>
        </p:spPr>
        <p:txBody>
          <a:bodyPr>
            <a:spAutoFit/>
          </a:bodyPr>
          <a:lstStyle/>
          <a:p>
            <a:pPr algn="just"/>
            <a:r>
              <a:rPr lang="en-US" sz="3200" b="1">
                <a:latin typeface="Arial" pitchFamily="34" charset="0"/>
                <a:cs typeface="Arial" pitchFamily="34" charset="0"/>
              </a:rPr>
              <a:t>Wet bulb temperature:</a:t>
            </a:r>
          </a:p>
          <a:p>
            <a:pPr algn="just"/>
            <a:r>
              <a:rPr lang="en-US" sz="3200">
                <a:latin typeface="Arial" pitchFamily="34" charset="0"/>
                <a:cs typeface="Arial" pitchFamily="34" charset="0"/>
              </a:rPr>
              <a:t>It is the temperature of air recorded by a thermometer, when its bulb is surrounded by a wet cloth exposed to the air.</a:t>
            </a:r>
          </a:p>
        </p:txBody>
      </p:sp>
      <p:sp>
        <p:nvSpPr>
          <p:cNvPr id="4" name="Rectangle 2"/>
          <p:cNvSpPr txBox="1">
            <a:spLocks noChangeArrowheads="1"/>
          </p:cNvSpPr>
          <p:nvPr/>
        </p:nvSpPr>
        <p:spPr bwMode="auto">
          <a:xfrm>
            <a:off x="142875" y="71438"/>
            <a:ext cx="8786813" cy="700087"/>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algn="ctr">
              <a:defRPr/>
            </a:pPr>
            <a:r>
              <a:rPr lang="en-US" altLang="zh-TW" sz="3200" b="1" kern="0" dirty="0" err="1">
                <a:solidFill>
                  <a:srgbClr val="FF3300"/>
                </a:solidFill>
                <a:latin typeface="Arial" pitchFamily="34" charset="0"/>
                <a:ea typeface="PMingLiU" pitchFamily="18" charset="-120"/>
                <a:cs typeface="+mj-cs"/>
              </a:rPr>
              <a:t>Psychrometric</a:t>
            </a:r>
            <a:r>
              <a:rPr lang="en-US" altLang="zh-TW" sz="3200" b="1" kern="0" dirty="0">
                <a:solidFill>
                  <a:srgbClr val="FF3300"/>
                </a:solidFill>
                <a:latin typeface="Arial" pitchFamily="34" charset="0"/>
                <a:ea typeface="PMingLiU" pitchFamily="18" charset="-120"/>
                <a:cs typeface="+mj-cs"/>
              </a:rPr>
              <a:t> Terms</a:t>
            </a:r>
            <a:endParaRPr lang="en-US" altLang="zh-TW" sz="3200" b="1" kern="0" dirty="0">
              <a:solidFill>
                <a:srgbClr val="FF3300"/>
              </a:solidFill>
              <a:latin typeface="Arial" pitchFamily="34" charset="0"/>
              <a:ea typeface="PMingLiU" pitchFamily="18" charset="-120"/>
              <a:cs typeface="+mj-cs"/>
            </a:endParaRPr>
          </a:p>
        </p:txBody>
      </p:sp>
      <p:sp>
        <p:nvSpPr>
          <p:cNvPr id="5" name="Footer Placeholder 4"/>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bwMode="auto">
          <a:xfrm>
            <a:off x="142875" y="928688"/>
            <a:ext cx="8786813" cy="5715000"/>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marL="838200" lvl="1" indent="-285750" defTabSz="285750">
              <a:spcBef>
                <a:spcPct val="20000"/>
              </a:spcBef>
              <a:buClr>
                <a:schemeClr val="tx1"/>
              </a:buClr>
              <a:defRPr/>
            </a:pPr>
            <a:endParaRPr lang="en-US" altLang="zh-TW" sz="2800" b="1" kern="0" dirty="0">
              <a:latin typeface="Arial" pitchFamily="34" charset="0"/>
              <a:ea typeface="新細明體" pitchFamily="18" charset="-120"/>
            </a:endParaRPr>
          </a:p>
          <a:p>
            <a:pPr marL="838200" lvl="1" indent="-285750" defTabSz="285750">
              <a:spcBef>
                <a:spcPct val="20000"/>
              </a:spcBef>
              <a:buClr>
                <a:schemeClr val="tx1"/>
              </a:buClr>
              <a:buFont typeface="Wingdings" pitchFamily="2" charset="2"/>
              <a:buChar char="§"/>
              <a:defRPr/>
            </a:pPr>
            <a:endParaRPr lang="en-US" altLang="zh-TW" sz="2800" b="1" kern="0" dirty="0">
              <a:latin typeface="Arial" pitchFamily="34" charset="0"/>
              <a:ea typeface="新細明體" pitchFamily="18" charset="-120"/>
            </a:endParaRPr>
          </a:p>
          <a:p>
            <a:pPr marL="838200" lvl="1" indent="-285750" defTabSz="285750">
              <a:spcBef>
                <a:spcPct val="20000"/>
              </a:spcBef>
              <a:buClr>
                <a:schemeClr val="tx1"/>
              </a:buClr>
              <a:defRPr/>
            </a:pPr>
            <a:endParaRPr lang="zh-TW" altLang="en-US" sz="2800" b="1" kern="0" dirty="0">
              <a:latin typeface="Arial" pitchFamily="34" charset="0"/>
              <a:ea typeface="新細明體" pitchFamily="18" charset="-120"/>
            </a:endParaRPr>
          </a:p>
        </p:txBody>
      </p:sp>
      <p:sp>
        <p:nvSpPr>
          <p:cNvPr id="193539" name="Rectangle 5"/>
          <p:cNvSpPr>
            <a:spLocks noChangeArrowheads="1"/>
          </p:cNvSpPr>
          <p:nvPr/>
        </p:nvSpPr>
        <p:spPr bwMode="auto">
          <a:xfrm>
            <a:off x="214313" y="2000250"/>
            <a:ext cx="8534400" cy="3046413"/>
          </a:xfrm>
          <a:prstGeom prst="rect">
            <a:avLst/>
          </a:prstGeom>
          <a:noFill/>
          <a:ln w="9525">
            <a:noFill/>
            <a:miter lim="800000"/>
            <a:headEnd/>
            <a:tailEnd/>
          </a:ln>
        </p:spPr>
        <p:txBody>
          <a:bodyPr>
            <a:spAutoFit/>
          </a:bodyPr>
          <a:lstStyle/>
          <a:p>
            <a:pPr algn="just"/>
            <a:r>
              <a:rPr lang="en-US" sz="3200" b="1">
                <a:latin typeface="Arial" pitchFamily="34" charset="0"/>
                <a:cs typeface="Arial" pitchFamily="34" charset="0"/>
              </a:rPr>
              <a:t>Wet bulb depression:</a:t>
            </a:r>
          </a:p>
          <a:p>
            <a:pPr algn="just"/>
            <a:r>
              <a:rPr lang="en-US" sz="3200">
                <a:latin typeface="Arial" pitchFamily="34" charset="0"/>
                <a:cs typeface="Arial" pitchFamily="34" charset="0"/>
              </a:rPr>
              <a:t>It is the difference between dry bulb temperature and wet bulb temperature at any point.</a:t>
            </a:r>
          </a:p>
          <a:p>
            <a:pPr algn="just"/>
            <a:r>
              <a:rPr lang="en-US" sz="3200">
                <a:latin typeface="Arial" pitchFamily="34" charset="0"/>
                <a:cs typeface="Arial" pitchFamily="34" charset="0"/>
              </a:rPr>
              <a:t>The wet bulb depression indicates relative humidity of the air.</a:t>
            </a:r>
          </a:p>
        </p:txBody>
      </p:sp>
      <p:sp>
        <p:nvSpPr>
          <p:cNvPr id="4" name="Rectangle 2"/>
          <p:cNvSpPr txBox="1">
            <a:spLocks noChangeArrowheads="1"/>
          </p:cNvSpPr>
          <p:nvPr/>
        </p:nvSpPr>
        <p:spPr bwMode="auto">
          <a:xfrm>
            <a:off x="142875" y="71438"/>
            <a:ext cx="8786813" cy="700087"/>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algn="ctr">
              <a:defRPr/>
            </a:pPr>
            <a:r>
              <a:rPr lang="en-US" altLang="zh-TW" sz="3200" b="1" kern="0" dirty="0" err="1">
                <a:solidFill>
                  <a:srgbClr val="FF3300"/>
                </a:solidFill>
                <a:latin typeface="Arial" pitchFamily="34" charset="0"/>
                <a:ea typeface="PMingLiU" pitchFamily="18" charset="-120"/>
                <a:cs typeface="+mj-cs"/>
              </a:rPr>
              <a:t>Psychrometric</a:t>
            </a:r>
            <a:r>
              <a:rPr lang="en-US" altLang="zh-TW" sz="3200" b="1" kern="0" dirty="0">
                <a:solidFill>
                  <a:srgbClr val="FF3300"/>
                </a:solidFill>
                <a:latin typeface="Arial" pitchFamily="34" charset="0"/>
                <a:ea typeface="PMingLiU" pitchFamily="18" charset="-120"/>
                <a:cs typeface="+mj-cs"/>
              </a:rPr>
              <a:t> Terms</a:t>
            </a:r>
            <a:endParaRPr lang="en-US" altLang="zh-TW" sz="3200" b="1" kern="0" dirty="0">
              <a:solidFill>
                <a:srgbClr val="FF3300"/>
              </a:solidFill>
              <a:latin typeface="Arial" pitchFamily="34" charset="0"/>
              <a:ea typeface="PMingLiU" pitchFamily="18" charset="-120"/>
              <a:cs typeface="+mj-cs"/>
            </a:endParaRPr>
          </a:p>
        </p:txBody>
      </p:sp>
      <p:sp>
        <p:nvSpPr>
          <p:cNvPr id="5" name="Footer Placeholder 4"/>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bwMode="auto">
          <a:xfrm>
            <a:off x="142875" y="928688"/>
            <a:ext cx="8786813" cy="5715000"/>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marL="838200" lvl="1" indent="-285750" defTabSz="285750">
              <a:spcBef>
                <a:spcPct val="20000"/>
              </a:spcBef>
              <a:buClr>
                <a:schemeClr val="tx1"/>
              </a:buClr>
              <a:defRPr/>
            </a:pPr>
            <a:endParaRPr lang="en-US" altLang="zh-TW" sz="2800" b="1" kern="0" dirty="0">
              <a:latin typeface="Arial" pitchFamily="34" charset="0"/>
              <a:ea typeface="新細明體" pitchFamily="18" charset="-120"/>
            </a:endParaRPr>
          </a:p>
          <a:p>
            <a:pPr marL="838200" lvl="1" indent="-285750" defTabSz="285750">
              <a:spcBef>
                <a:spcPct val="20000"/>
              </a:spcBef>
              <a:buClr>
                <a:schemeClr val="tx1"/>
              </a:buClr>
              <a:buFont typeface="Wingdings" pitchFamily="2" charset="2"/>
              <a:buChar char="§"/>
              <a:defRPr/>
            </a:pPr>
            <a:endParaRPr lang="en-US" altLang="zh-TW" sz="2800" b="1" kern="0" dirty="0">
              <a:latin typeface="Arial" pitchFamily="34" charset="0"/>
              <a:ea typeface="新細明體" pitchFamily="18" charset="-120"/>
            </a:endParaRPr>
          </a:p>
          <a:p>
            <a:pPr marL="838200" lvl="1" indent="-285750" defTabSz="285750">
              <a:spcBef>
                <a:spcPct val="20000"/>
              </a:spcBef>
              <a:buClr>
                <a:schemeClr val="tx1"/>
              </a:buClr>
              <a:defRPr/>
            </a:pPr>
            <a:endParaRPr lang="zh-TW" altLang="en-US" sz="2800" b="1" kern="0" dirty="0">
              <a:latin typeface="Arial" pitchFamily="34" charset="0"/>
              <a:ea typeface="新細明體" pitchFamily="18" charset="-120"/>
            </a:endParaRPr>
          </a:p>
        </p:txBody>
      </p:sp>
      <p:sp>
        <p:nvSpPr>
          <p:cNvPr id="194563" name="Rectangle 5"/>
          <p:cNvSpPr>
            <a:spLocks noChangeArrowheads="1"/>
          </p:cNvSpPr>
          <p:nvPr/>
        </p:nvSpPr>
        <p:spPr bwMode="auto">
          <a:xfrm>
            <a:off x="214313" y="1643063"/>
            <a:ext cx="8534400" cy="4032250"/>
          </a:xfrm>
          <a:prstGeom prst="rect">
            <a:avLst/>
          </a:prstGeom>
          <a:noFill/>
          <a:ln w="9525">
            <a:noFill/>
            <a:miter lim="800000"/>
            <a:headEnd/>
            <a:tailEnd/>
          </a:ln>
        </p:spPr>
        <p:txBody>
          <a:bodyPr>
            <a:spAutoFit/>
          </a:bodyPr>
          <a:lstStyle/>
          <a:p>
            <a:pPr algn="just"/>
            <a:r>
              <a:rPr lang="en-US" sz="3200" b="1">
                <a:latin typeface="Arial" pitchFamily="34" charset="0"/>
                <a:cs typeface="Arial" pitchFamily="34" charset="0"/>
              </a:rPr>
              <a:t>Dew point temperature:</a:t>
            </a:r>
          </a:p>
          <a:p>
            <a:pPr algn="just"/>
            <a:r>
              <a:rPr lang="en-US" sz="3200">
                <a:latin typeface="Arial" pitchFamily="34" charset="0"/>
                <a:cs typeface="Arial" pitchFamily="34" charset="0"/>
              </a:rPr>
              <a:t>It is the temperature of air recorded by a thermometer, when the moisture present in it begins to condense.</a:t>
            </a:r>
          </a:p>
          <a:p>
            <a:pPr algn="just"/>
            <a:endParaRPr lang="en-US" sz="3200">
              <a:latin typeface="Arial" pitchFamily="34" charset="0"/>
              <a:cs typeface="Arial" pitchFamily="34" charset="0"/>
            </a:endParaRPr>
          </a:p>
          <a:p>
            <a:pPr algn="just"/>
            <a:r>
              <a:rPr lang="en-US" sz="3200" b="1">
                <a:latin typeface="Arial" pitchFamily="34" charset="0"/>
                <a:cs typeface="Arial" pitchFamily="34" charset="0"/>
              </a:rPr>
              <a:t>Dew point depression:</a:t>
            </a:r>
          </a:p>
          <a:p>
            <a:pPr algn="just"/>
            <a:r>
              <a:rPr lang="en-US" sz="3200">
                <a:latin typeface="Arial" pitchFamily="34" charset="0"/>
                <a:cs typeface="Arial" pitchFamily="34" charset="0"/>
              </a:rPr>
              <a:t>It is the difference between the dry bulb temperature and dew point temperature of air. </a:t>
            </a:r>
          </a:p>
        </p:txBody>
      </p:sp>
      <p:sp>
        <p:nvSpPr>
          <p:cNvPr id="4" name="Rectangle 2"/>
          <p:cNvSpPr txBox="1">
            <a:spLocks noChangeArrowheads="1"/>
          </p:cNvSpPr>
          <p:nvPr/>
        </p:nvSpPr>
        <p:spPr bwMode="auto">
          <a:xfrm>
            <a:off x="142875" y="71438"/>
            <a:ext cx="8786813" cy="700087"/>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algn="ctr">
              <a:defRPr/>
            </a:pPr>
            <a:r>
              <a:rPr lang="en-US" altLang="zh-TW" sz="3200" b="1" kern="0" dirty="0" err="1">
                <a:solidFill>
                  <a:srgbClr val="FF3300"/>
                </a:solidFill>
                <a:latin typeface="Arial" pitchFamily="34" charset="0"/>
                <a:ea typeface="PMingLiU" pitchFamily="18" charset="-120"/>
                <a:cs typeface="+mj-cs"/>
              </a:rPr>
              <a:t>Psychrometric</a:t>
            </a:r>
            <a:r>
              <a:rPr lang="en-US" altLang="zh-TW" sz="3200" b="1" kern="0" dirty="0">
                <a:solidFill>
                  <a:srgbClr val="FF3300"/>
                </a:solidFill>
                <a:latin typeface="Arial" pitchFamily="34" charset="0"/>
                <a:ea typeface="PMingLiU" pitchFamily="18" charset="-120"/>
                <a:cs typeface="+mj-cs"/>
              </a:rPr>
              <a:t> Terms</a:t>
            </a:r>
            <a:endParaRPr lang="en-US" altLang="zh-TW" sz="3200" b="1" kern="0" dirty="0">
              <a:solidFill>
                <a:srgbClr val="FF3300"/>
              </a:solidFill>
              <a:latin typeface="Arial" pitchFamily="34" charset="0"/>
              <a:ea typeface="PMingLiU" pitchFamily="18" charset="-120"/>
              <a:cs typeface="+mj-cs"/>
            </a:endParaRPr>
          </a:p>
        </p:txBody>
      </p:sp>
      <p:sp>
        <p:nvSpPr>
          <p:cNvPr id="5" name="Footer Placeholder 4"/>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bwMode="auto">
          <a:xfrm>
            <a:off x="142875" y="285750"/>
            <a:ext cx="8786813" cy="6357938"/>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marL="838200" lvl="1" indent="-285750" defTabSz="285750">
              <a:spcBef>
                <a:spcPct val="20000"/>
              </a:spcBef>
              <a:buClr>
                <a:schemeClr val="tx1"/>
              </a:buClr>
              <a:defRPr/>
            </a:pPr>
            <a:endParaRPr lang="en-US" altLang="zh-TW" sz="2800" b="1" kern="0" dirty="0">
              <a:latin typeface="Arial" pitchFamily="34" charset="0"/>
              <a:ea typeface="新細明體" pitchFamily="18" charset="-120"/>
            </a:endParaRPr>
          </a:p>
          <a:p>
            <a:pPr marL="838200" lvl="1" indent="-285750" defTabSz="285750">
              <a:spcBef>
                <a:spcPct val="20000"/>
              </a:spcBef>
              <a:buClr>
                <a:schemeClr val="tx1"/>
              </a:buClr>
              <a:buFont typeface="Wingdings" pitchFamily="2" charset="2"/>
              <a:buChar char="§"/>
              <a:defRPr/>
            </a:pPr>
            <a:endParaRPr lang="en-US" altLang="zh-TW" sz="2800" b="1" kern="0" dirty="0">
              <a:latin typeface="Arial" pitchFamily="34" charset="0"/>
              <a:ea typeface="新細明體" pitchFamily="18" charset="-120"/>
            </a:endParaRPr>
          </a:p>
          <a:p>
            <a:pPr marL="838200" lvl="1" indent="-285750" defTabSz="285750">
              <a:spcBef>
                <a:spcPct val="20000"/>
              </a:spcBef>
              <a:buClr>
                <a:schemeClr val="tx1"/>
              </a:buClr>
              <a:defRPr/>
            </a:pPr>
            <a:endParaRPr lang="zh-TW" altLang="en-US" sz="2800" b="1" kern="0" dirty="0">
              <a:latin typeface="Arial" pitchFamily="34" charset="0"/>
              <a:ea typeface="新細明體" pitchFamily="18" charset="-120"/>
            </a:endParaRPr>
          </a:p>
        </p:txBody>
      </p:sp>
      <p:sp>
        <p:nvSpPr>
          <p:cNvPr id="20484" name="Rectangle 5"/>
          <p:cNvSpPr>
            <a:spLocks noChangeArrowheads="1"/>
          </p:cNvSpPr>
          <p:nvPr/>
        </p:nvSpPr>
        <p:spPr bwMode="auto">
          <a:xfrm>
            <a:off x="214313" y="1143000"/>
            <a:ext cx="8534400" cy="5508625"/>
          </a:xfrm>
          <a:prstGeom prst="rect">
            <a:avLst/>
          </a:prstGeom>
          <a:noFill/>
          <a:ln w="9525">
            <a:noFill/>
            <a:miter lim="800000"/>
            <a:headEnd/>
            <a:tailEnd/>
          </a:ln>
        </p:spPr>
        <p:txBody>
          <a:bodyPr>
            <a:spAutoFit/>
          </a:bodyPr>
          <a:lstStyle/>
          <a:p>
            <a:pPr algn="just"/>
            <a:r>
              <a:rPr lang="en-US" sz="3200" b="1">
                <a:latin typeface="Arial" pitchFamily="34" charset="0"/>
                <a:cs typeface="Arial" pitchFamily="34" charset="0"/>
              </a:rPr>
              <a:t>Dalton’s Law of Partial Pressures:</a:t>
            </a:r>
          </a:p>
          <a:p>
            <a:pPr algn="just"/>
            <a:r>
              <a:rPr lang="en-US" sz="3200">
                <a:latin typeface="Arial" pitchFamily="34" charset="0"/>
                <a:cs typeface="Arial" pitchFamily="34" charset="0"/>
              </a:rPr>
              <a:t>The total pressure exerted by the mixture of air and water vapour is equal to the sum of pressures, which each constituent would exert, if it occupied the same space by itself.</a:t>
            </a:r>
          </a:p>
          <a:p>
            <a:pPr algn="just"/>
            <a:endParaRPr lang="en-US" sz="3200">
              <a:latin typeface="Arial" pitchFamily="34" charset="0"/>
              <a:cs typeface="Arial" pitchFamily="34" charset="0"/>
            </a:endParaRPr>
          </a:p>
          <a:p>
            <a:pPr algn="just"/>
            <a:r>
              <a:rPr lang="en-US" sz="3200">
                <a:latin typeface="Arial" pitchFamily="34" charset="0"/>
                <a:cs typeface="Arial" pitchFamily="34" charset="0"/>
              </a:rPr>
              <a:t>The total pressure exerted by air and water vapour mixture is equal to the barometric pressure.</a:t>
            </a:r>
          </a:p>
          <a:p>
            <a:pPr algn="just"/>
            <a:endParaRPr lang="en-US" sz="3200">
              <a:latin typeface="Arial" pitchFamily="34" charset="0"/>
              <a:cs typeface="Arial" pitchFamily="34" charset="0"/>
            </a:endParaRPr>
          </a:p>
          <a:p>
            <a:pPr algn="just"/>
            <a:endParaRPr lang="en-US" sz="3200">
              <a:latin typeface="Arial" pitchFamily="34" charset="0"/>
              <a:cs typeface="Arial" pitchFamily="34" charset="0"/>
            </a:endParaRPr>
          </a:p>
        </p:txBody>
      </p:sp>
      <p:graphicFrame>
        <p:nvGraphicFramePr>
          <p:cNvPr id="20482" name="Object 11">
            <a:hlinkClick r:id="" action="ppaction://ole?verb=0"/>
          </p:cNvPr>
          <p:cNvGraphicFramePr>
            <a:graphicFrameLocks/>
          </p:cNvGraphicFramePr>
          <p:nvPr/>
        </p:nvGraphicFramePr>
        <p:xfrm>
          <a:off x="3071813" y="5500688"/>
          <a:ext cx="2381250" cy="587375"/>
        </p:xfrm>
        <a:graphic>
          <a:graphicData uri="http://schemas.openxmlformats.org/presentationml/2006/ole">
            <p:oleObj spid="_x0000_s20482" name="Equation" r:id="rId3" imgW="761760" imgH="177480" progId="Equation.3">
              <p:embed/>
            </p:oleObj>
          </a:graphicData>
        </a:graphic>
      </p:graphicFrame>
      <p:sp>
        <p:nvSpPr>
          <p:cNvPr id="5" name="Footer Placeholder 4"/>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pPr algn="ctr"/>
            <a:r>
              <a:rPr lang="en-US" dirty="0" smtClean="0"/>
              <a:t>THANK YOU</a:t>
            </a:r>
            <a:endParaRPr lang="en-US" dirty="0"/>
          </a:p>
        </p:txBody>
      </p:sp>
      <p:sp>
        <p:nvSpPr>
          <p:cNvPr id="4" name="Subtitle 3"/>
          <p:cNvSpPr>
            <a:spLocks noGrp="1"/>
          </p:cNvSpPr>
          <p:nvPr>
            <p:ph type="subTitle" idx="1"/>
          </p:nvPr>
        </p:nvSpPr>
        <p:spPr/>
        <p:txBody>
          <a:bodyPr/>
          <a:lstStyle/>
          <a:p>
            <a:endParaRPr lang="en-US"/>
          </a:p>
        </p:txBody>
      </p:sp>
      <p:sp>
        <p:nvSpPr>
          <p:cNvPr id="2" name="Footer Placeholder 1"/>
          <p:cNvSpPr>
            <a:spLocks noGrp="1"/>
          </p:cNvSpPr>
          <p:nvPr>
            <p:ph type="ftr" sz="quarter" idx="11"/>
          </p:nvPr>
        </p:nvSpPr>
        <p:spPr/>
        <p:txBody>
          <a:bodyPr/>
          <a:lstStyle/>
          <a:p>
            <a:r>
              <a:rPr kumimoji="0" lang="en-US" smtClean="0"/>
              <a:t>MECH-KIOT</a:t>
            </a:r>
            <a:endParaRPr kumimoji="0"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ChangeArrowheads="1"/>
          </p:cNvSpPr>
          <p:nvPr/>
        </p:nvSpPr>
        <p:spPr bwMode="auto">
          <a:xfrm>
            <a:off x="0" y="6215063"/>
            <a:ext cx="9144000" cy="328612"/>
          </a:xfrm>
          <a:prstGeom prst="rect">
            <a:avLst/>
          </a:prstGeom>
          <a:noFill/>
          <a:ln w="9525">
            <a:noFill/>
            <a:miter lim="800000"/>
            <a:headEnd/>
            <a:tailEnd/>
          </a:ln>
        </p:spPr>
        <p:txBody>
          <a:bodyPr anchor="ctr"/>
          <a:lstStyle/>
          <a:p>
            <a:r>
              <a:rPr lang="en-US" altLang="zh-TW" sz="1800" b="1">
                <a:solidFill>
                  <a:srgbClr val="000000"/>
                </a:solidFill>
                <a:latin typeface="Times-Roman" charset="0"/>
                <a:ea typeface="新細明體" pitchFamily="18" charset="-120"/>
              </a:rPr>
              <a:t>Mass cannot cross the boundaries of a closed system, but energy can.</a:t>
            </a:r>
          </a:p>
        </p:txBody>
      </p:sp>
      <p:pic>
        <p:nvPicPr>
          <p:cNvPr id="40963" name="Picture 3" descr="FIG0114"/>
          <p:cNvPicPr>
            <a:picLocks noChangeAspect="1" noChangeArrowheads="1"/>
          </p:cNvPicPr>
          <p:nvPr/>
        </p:nvPicPr>
        <p:blipFill>
          <a:blip r:embed="rId2" cstate="print"/>
          <a:srcRect/>
          <a:stretch>
            <a:fillRect/>
          </a:stretch>
        </p:blipFill>
        <p:spPr bwMode="auto">
          <a:xfrm>
            <a:off x="2590800" y="285750"/>
            <a:ext cx="6324600" cy="5653088"/>
          </a:xfrm>
          <a:prstGeom prst="rect">
            <a:avLst/>
          </a:prstGeom>
          <a:noFill/>
          <a:ln w="9525">
            <a:noFill/>
            <a:miter lim="800000"/>
            <a:headEnd/>
            <a:tailEnd/>
          </a:ln>
        </p:spPr>
      </p:pic>
      <p:sp>
        <p:nvSpPr>
          <p:cNvPr id="4" name="Footer Placeholder 3"/>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ChangeArrowheads="1"/>
          </p:cNvSpPr>
          <p:nvPr/>
        </p:nvSpPr>
        <p:spPr bwMode="auto">
          <a:xfrm>
            <a:off x="0" y="228600"/>
            <a:ext cx="9144000" cy="1676400"/>
          </a:xfrm>
          <a:prstGeom prst="rect">
            <a:avLst/>
          </a:prstGeom>
          <a:noFill/>
          <a:ln w="9525">
            <a:noFill/>
            <a:miter lim="800000"/>
            <a:headEnd/>
            <a:tailEnd/>
          </a:ln>
        </p:spPr>
        <p:txBody>
          <a:bodyPr anchor="ctr"/>
          <a:lstStyle/>
          <a:p>
            <a:r>
              <a:rPr lang="en-US" altLang="zh-TW" sz="1800" b="1">
                <a:solidFill>
                  <a:srgbClr val="000000"/>
                </a:solidFill>
                <a:latin typeface="Times-Roman" charset="0"/>
                <a:ea typeface="新細明體" pitchFamily="18" charset="-120"/>
              </a:rPr>
              <a:t>A open system or control volume may involve fixed, moving, real, and imaginary boundaries.</a:t>
            </a:r>
          </a:p>
        </p:txBody>
      </p:sp>
      <p:pic>
        <p:nvPicPr>
          <p:cNvPr id="41987" name="Picture 3" descr="FIG0117"/>
          <p:cNvPicPr>
            <a:picLocks noChangeAspect="1" noChangeArrowheads="1"/>
          </p:cNvPicPr>
          <p:nvPr/>
        </p:nvPicPr>
        <p:blipFill>
          <a:blip r:embed="rId2" cstate="print"/>
          <a:srcRect/>
          <a:stretch>
            <a:fillRect/>
          </a:stretch>
        </p:blipFill>
        <p:spPr bwMode="auto">
          <a:xfrm>
            <a:off x="0" y="1447800"/>
            <a:ext cx="9144000" cy="5076825"/>
          </a:xfrm>
          <a:prstGeom prst="rect">
            <a:avLst/>
          </a:prstGeom>
          <a:noFill/>
          <a:ln w="9525">
            <a:noFill/>
            <a:miter lim="800000"/>
            <a:headEnd/>
            <a:tailEnd/>
          </a:ln>
        </p:spPr>
      </p:pic>
      <p:sp>
        <p:nvSpPr>
          <p:cNvPr id="4" name="Footer Placeholder 3"/>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bwMode="auto">
          <a:xfrm>
            <a:off x="628650" y="438150"/>
            <a:ext cx="7772400" cy="1028700"/>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algn="ctr">
              <a:defRPr/>
            </a:pPr>
            <a:r>
              <a:rPr lang="en-US" altLang="zh-TW" sz="4000" b="1" kern="0" dirty="0">
                <a:solidFill>
                  <a:srgbClr val="FF3300"/>
                </a:solidFill>
                <a:latin typeface="Arial" pitchFamily="34" charset="0"/>
                <a:ea typeface="新細明體" pitchFamily="18" charset="-120"/>
                <a:cs typeface="+mj-cs"/>
              </a:rPr>
              <a:t>Classification of System</a:t>
            </a:r>
          </a:p>
        </p:txBody>
      </p:sp>
      <p:sp>
        <p:nvSpPr>
          <p:cNvPr id="5" name="Rectangle 3"/>
          <p:cNvSpPr txBox="1">
            <a:spLocks noChangeArrowheads="1"/>
          </p:cNvSpPr>
          <p:nvPr/>
        </p:nvSpPr>
        <p:spPr bwMode="auto">
          <a:xfrm>
            <a:off x="685800" y="1714500"/>
            <a:ext cx="7772400" cy="4610100"/>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marL="381000" indent="-285750" defTabSz="285750">
              <a:lnSpc>
                <a:spcPct val="90000"/>
              </a:lnSpc>
              <a:spcBef>
                <a:spcPct val="20000"/>
              </a:spcBef>
              <a:buClr>
                <a:schemeClr val="tx1"/>
              </a:buClr>
              <a:buFont typeface="Wingdings" pitchFamily="2" charset="2"/>
              <a:buChar char="§"/>
              <a:defRPr/>
            </a:pPr>
            <a:endParaRPr lang="en-US" altLang="zh-TW" sz="2800" b="1" i="1" kern="0" dirty="0">
              <a:solidFill>
                <a:srgbClr val="FF0000"/>
              </a:solidFill>
              <a:latin typeface="Arial" pitchFamily="34" charset="0"/>
              <a:ea typeface="新細明體" pitchFamily="18" charset="-120"/>
            </a:endParaRPr>
          </a:p>
          <a:p>
            <a:pPr marL="381000" indent="-285750" defTabSz="285750">
              <a:lnSpc>
                <a:spcPct val="90000"/>
              </a:lnSpc>
              <a:spcBef>
                <a:spcPct val="20000"/>
              </a:spcBef>
              <a:buClr>
                <a:schemeClr val="tx1"/>
              </a:buClr>
              <a:buFont typeface="Wingdings" pitchFamily="2" charset="2"/>
              <a:buNone/>
              <a:defRPr/>
            </a:pPr>
            <a:r>
              <a:rPr lang="en-US" altLang="zh-TW" sz="2800" b="1" i="1" kern="0" dirty="0">
                <a:solidFill>
                  <a:srgbClr val="FF0000"/>
                </a:solidFill>
                <a:latin typeface="Arial" pitchFamily="34" charset="0"/>
                <a:ea typeface="新細明體" pitchFamily="18" charset="-120"/>
              </a:rPr>
              <a:t>   </a:t>
            </a:r>
            <a:endParaRPr lang="zh-TW" altLang="en-US" sz="3600" b="1" kern="0" dirty="0">
              <a:latin typeface="Arial" pitchFamily="34" charset="0"/>
              <a:ea typeface="新細明體" pitchFamily="18" charset="-120"/>
            </a:endParaRPr>
          </a:p>
        </p:txBody>
      </p:sp>
      <p:graphicFrame>
        <p:nvGraphicFramePr>
          <p:cNvPr id="6" name="Table 5"/>
          <p:cNvGraphicFramePr>
            <a:graphicFrameLocks noGrp="1"/>
          </p:cNvGraphicFramePr>
          <p:nvPr/>
        </p:nvGraphicFramePr>
        <p:xfrm>
          <a:off x="1000125" y="2000250"/>
          <a:ext cx="7072362" cy="4000528"/>
        </p:xfrm>
        <a:graphic>
          <a:graphicData uri="http://schemas.openxmlformats.org/drawingml/2006/table">
            <a:tbl>
              <a:tblPr firstRow="1" bandRow="1">
                <a:tableStyleId>{5C22544A-7EE6-4342-B048-85BDC9FD1C3A}</a:tableStyleId>
              </a:tblPr>
              <a:tblGrid>
                <a:gridCol w="3714776"/>
                <a:gridCol w="1785950"/>
                <a:gridCol w="1571636"/>
              </a:tblGrid>
              <a:tr h="917061">
                <a:tc>
                  <a:txBody>
                    <a:bodyPr/>
                    <a:lstStyle/>
                    <a:p>
                      <a:pPr algn="ctr"/>
                      <a:r>
                        <a:rPr lang="en-US" sz="2400" b="1" dirty="0" smtClean="0">
                          <a:solidFill>
                            <a:schemeClr val="tx1"/>
                          </a:solidFill>
                        </a:rPr>
                        <a:t>Name</a:t>
                      </a:r>
                      <a:endParaRPr lang="en-IN" sz="2400" b="1" dirty="0">
                        <a:solidFill>
                          <a:schemeClr val="tx1"/>
                        </a:solidFill>
                      </a:endParaRPr>
                    </a:p>
                  </a:txBody>
                  <a:tcPr anchor="ctr"/>
                </a:tc>
                <a:tc>
                  <a:txBody>
                    <a:bodyPr/>
                    <a:lstStyle/>
                    <a:p>
                      <a:pPr algn="ctr"/>
                      <a:r>
                        <a:rPr lang="en-US" sz="2400" b="1" dirty="0" smtClean="0">
                          <a:solidFill>
                            <a:schemeClr val="tx1"/>
                          </a:solidFill>
                        </a:rPr>
                        <a:t>Energy Transfer</a:t>
                      </a:r>
                      <a:endParaRPr lang="en-IN" sz="2400" b="1" dirty="0">
                        <a:solidFill>
                          <a:schemeClr val="tx1"/>
                        </a:solidFill>
                      </a:endParaRPr>
                    </a:p>
                  </a:txBody>
                  <a:tcPr anchor="ctr"/>
                </a:tc>
                <a:tc>
                  <a:txBody>
                    <a:bodyPr/>
                    <a:lstStyle/>
                    <a:p>
                      <a:pPr algn="ctr"/>
                      <a:r>
                        <a:rPr lang="en-US" sz="2400" b="1" dirty="0" smtClean="0">
                          <a:solidFill>
                            <a:schemeClr val="tx1"/>
                          </a:solidFill>
                        </a:rPr>
                        <a:t>Mass Transfer</a:t>
                      </a:r>
                      <a:endParaRPr lang="en-IN" sz="2400" b="1" dirty="0">
                        <a:solidFill>
                          <a:schemeClr val="tx1"/>
                        </a:solidFill>
                      </a:endParaRPr>
                    </a:p>
                  </a:txBody>
                  <a:tcPr anchor="ctr"/>
                </a:tc>
              </a:tr>
              <a:tr h="1093304">
                <a:tc>
                  <a:txBody>
                    <a:bodyPr/>
                    <a:lstStyle/>
                    <a:p>
                      <a:r>
                        <a:rPr lang="en-US" sz="2400" b="1" dirty="0" smtClean="0"/>
                        <a:t>Closed (Control Mass)</a:t>
                      </a:r>
                      <a:endParaRPr lang="en-IN" sz="2400" b="1" dirty="0"/>
                    </a:p>
                  </a:txBody>
                  <a:tcPr anchor="ctr"/>
                </a:tc>
                <a:tc>
                  <a:txBody>
                    <a:bodyPr/>
                    <a:lstStyle/>
                    <a:p>
                      <a:pPr algn="ctr"/>
                      <a:r>
                        <a:rPr lang="en-US" sz="2400" b="1" dirty="0" smtClean="0"/>
                        <a:t>Yes</a:t>
                      </a:r>
                      <a:endParaRPr lang="en-IN" sz="2400" b="1" dirty="0"/>
                    </a:p>
                  </a:txBody>
                  <a:tcPr anchor="ctr"/>
                </a:tc>
                <a:tc>
                  <a:txBody>
                    <a:bodyPr/>
                    <a:lstStyle/>
                    <a:p>
                      <a:pPr algn="ctr"/>
                      <a:r>
                        <a:rPr lang="en-US" sz="2400" b="1" dirty="0" smtClean="0"/>
                        <a:t>No</a:t>
                      </a:r>
                      <a:endParaRPr lang="en-IN" sz="2400" b="1" dirty="0"/>
                    </a:p>
                  </a:txBody>
                  <a:tcPr anchor="ctr"/>
                </a:tc>
              </a:tr>
              <a:tr h="1093304">
                <a:tc>
                  <a:txBody>
                    <a:bodyPr/>
                    <a:lstStyle/>
                    <a:p>
                      <a:r>
                        <a:rPr lang="en-US" sz="2400" b="1" dirty="0" smtClean="0"/>
                        <a:t>Open (Control Volume)</a:t>
                      </a:r>
                      <a:endParaRPr lang="en-IN" sz="2400" b="1" dirty="0"/>
                    </a:p>
                  </a:txBody>
                  <a:tcPr anchor="ctr"/>
                </a:tc>
                <a:tc>
                  <a:txBody>
                    <a:bodyPr/>
                    <a:lstStyle/>
                    <a:p>
                      <a:pPr algn="ctr"/>
                      <a:r>
                        <a:rPr lang="en-US" sz="2400" b="1" dirty="0" smtClean="0"/>
                        <a:t>Yes</a:t>
                      </a:r>
                      <a:endParaRPr lang="en-IN" sz="2400" b="1" dirty="0"/>
                    </a:p>
                  </a:txBody>
                  <a:tcPr anchor="ctr"/>
                </a:tc>
                <a:tc>
                  <a:txBody>
                    <a:bodyPr/>
                    <a:lstStyle/>
                    <a:p>
                      <a:pPr algn="ctr"/>
                      <a:r>
                        <a:rPr lang="en-US" sz="2400" b="1" dirty="0" smtClean="0"/>
                        <a:t>Yes</a:t>
                      </a:r>
                      <a:endParaRPr lang="en-IN" sz="2400" b="1" dirty="0"/>
                    </a:p>
                  </a:txBody>
                  <a:tcPr anchor="ctr"/>
                </a:tc>
              </a:tr>
              <a:tr h="896859">
                <a:tc>
                  <a:txBody>
                    <a:bodyPr/>
                    <a:lstStyle/>
                    <a:p>
                      <a:r>
                        <a:rPr lang="en-US" sz="2400" b="1" dirty="0" smtClean="0"/>
                        <a:t>Isolated</a:t>
                      </a:r>
                      <a:endParaRPr lang="en-IN" sz="2400" b="1" dirty="0"/>
                    </a:p>
                  </a:txBody>
                  <a:tcPr anchor="ctr"/>
                </a:tc>
                <a:tc>
                  <a:txBody>
                    <a:bodyPr/>
                    <a:lstStyle/>
                    <a:p>
                      <a:pPr algn="ctr"/>
                      <a:r>
                        <a:rPr lang="en-US" sz="2400" b="1" dirty="0" smtClean="0"/>
                        <a:t>No</a:t>
                      </a:r>
                      <a:endParaRPr lang="en-IN" sz="2400" b="1" dirty="0"/>
                    </a:p>
                  </a:txBody>
                  <a:tcPr anchor="ctr"/>
                </a:tc>
                <a:tc>
                  <a:txBody>
                    <a:bodyPr/>
                    <a:lstStyle/>
                    <a:p>
                      <a:pPr algn="ctr"/>
                      <a:r>
                        <a:rPr lang="en-US" sz="2400" b="1" dirty="0" smtClean="0"/>
                        <a:t>No</a:t>
                      </a:r>
                      <a:endParaRPr lang="en-IN" sz="2400" b="1" dirty="0"/>
                    </a:p>
                  </a:txBody>
                  <a:tcPr anchor="ctr"/>
                </a:tc>
              </a:tr>
            </a:tbl>
          </a:graphicData>
        </a:graphic>
      </p:graphicFrame>
      <p:sp>
        <p:nvSpPr>
          <p:cNvPr id="7" name="Footer Placeholder 6"/>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bwMode="auto">
          <a:xfrm>
            <a:off x="628650" y="438150"/>
            <a:ext cx="7772400" cy="1028700"/>
          </a:xfrm>
          <a:solidFill>
            <a:schemeClr val="bg1"/>
          </a:solidFill>
          <a:ln>
            <a:solidFill>
              <a:schemeClr val="tx1"/>
            </a:solidFill>
            <a:miter lim="800000"/>
            <a:headEnd/>
            <a:tailEnd/>
          </a:ln>
          <a:effectLst>
            <a:outerShdw dist="107763" dir="2700000" algn="ctr" rotWithShape="0">
              <a:schemeClr val="tx1"/>
            </a:outerShdw>
          </a:effectLst>
        </p:spPr>
        <p:txBody>
          <a:bodyPr vert="horz" wrap="square" lIns="91440" tIns="45720" rIns="91440" bIns="45720" numCol="1" anchor="t" anchorCtr="0" compatLnSpc="1">
            <a:prstTxWarp prst="textNoShape">
              <a:avLst/>
            </a:prstTxWarp>
          </a:bodyPr>
          <a:lstStyle/>
          <a:p>
            <a:pPr>
              <a:defRPr/>
            </a:pPr>
            <a:r>
              <a:rPr lang="en-US" altLang="zh-TW" sz="4000" dirty="0" smtClean="0">
                <a:solidFill>
                  <a:srgbClr val="FF3300"/>
                </a:solidFill>
                <a:latin typeface="Arial" pitchFamily="34" charset="0"/>
                <a:ea typeface="新細明體" pitchFamily="18" charset="-120"/>
              </a:rPr>
              <a:t>Properties of A System</a:t>
            </a:r>
          </a:p>
        </p:txBody>
      </p:sp>
      <p:sp>
        <p:nvSpPr>
          <p:cNvPr id="41987" name="Rectangle 3"/>
          <p:cNvSpPr>
            <a:spLocks noGrp="1" noChangeArrowheads="1"/>
          </p:cNvSpPr>
          <p:nvPr>
            <p:ph idx="1"/>
          </p:nvPr>
        </p:nvSpPr>
        <p:spPr bwMode="auto">
          <a:xfrm>
            <a:off x="685800" y="1714500"/>
            <a:ext cx="7772400" cy="4610100"/>
          </a:xfrm>
          <a:solidFill>
            <a:schemeClr val="bg1"/>
          </a:solidFill>
          <a:ln>
            <a:solidFill>
              <a:schemeClr val="tx1"/>
            </a:solidFill>
            <a:miter lim="800000"/>
            <a:headEnd/>
            <a:tailEnd/>
          </a:ln>
          <a:effectLst>
            <a:outerShdw dist="107763" dir="2700000" algn="ctr" rotWithShape="0">
              <a:schemeClr val="tx1"/>
            </a:outerShdw>
          </a:effectLst>
        </p:spPr>
        <p:txBody>
          <a:bodyPr vert="horz" wrap="square" lIns="91440" tIns="45720" rIns="91440" bIns="45720" numCol="1" anchor="t" anchorCtr="0" compatLnSpc="1">
            <a:prstTxWarp prst="textNoShape">
              <a:avLst/>
            </a:prstTxWarp>
          </a:bodyPr>
          <a:lstStyle/>
          <a:p>
            <a:pPr marL="381000" indent="-285750" defTabSz="285750">
              <a:lnSpc>
                <a:spcPct val="90000"/>
              </a:lnSpc>
              <a:buClr>
                <a:schemeClr val="tx1"/>
              </a:buClr>
              <a:buFont typeface="Wingdings" pitchFamily="2" charset="2"/>
              <a:buChar char="§"/>
              <a:defRPr/>
            </a:pPr>
            <a:endParaRPr lang="en-US" altLang="zh-TW" sz="2800" b="1" i="1" dirty="0" smtClean="0">
              <a:solidFill>
                <a:srgbClr val="FF0000"/>
              </a:solidFill>
              <a:latin typeface="Arial" pitchFamily="34" charset="0"/>
              <a:ea typeface="新細明體" pitchFamily="18" charset="-120"/>
            </a:endParaRPr>
          </a:p>
          <a:p>
            <a:pPr marL="381000" indent="-285750" defTabSz="285750">
              <a:lnSpc>
                <a:spcPct val="90000"/>
              </a:lnSpc>
              <a:buClr>
                <a:schemeClr val="tx1"/>
              </a:buClr>
              <a:buFont typeface="Wingdings" pitchFamily="2" charset="2"/>
              <a:buChar char="§"/>
              <a:defRPr/>
            </a:pPr>
            <a:endParaRPr lang="en-US" altLang="zh-TW" sz="2800" b="1" i="1" dirty="0" smtClean="0">
              <a:solidFill>
                <a:srgbClr val="FF0000"/>
              </a:solidFill>
              <a:latin typeface="Arial" pitchFamily="34" charset="0"/>
              <a:ea typeface="新細明體" pitchFamily="18" charset="-120"/>
            </a:endParaRPr>
          </a:p>
          <a:p>
            <a:pPr marL="381000" indent="-285750" defTabSz="285750">
              <a:lnSpc>
                <a:spcPct val="90000"/>
              </a:lnSpc>
              <a:buClr>
                <a:schemeClr val="tx1"/>
              </a:buClr>
              <a:buFont typeface="Wingdings" pitchFamily="2" charset="2"/>
              <a:buChar char="§"/>
              <a:defRPr/>
            </a:pPr>
            <a:r>
              <a:rPr lang="en-US" altLang="zh-TW" sz="2800" b="1" i="1" dirty="0" smtClean="0">
                <a:solidFill>
                  <a:srgbClr val="FF0000"/>
                </a:solidFill>
                <a:latin typeface="Arial" pitchFamily="34" charset="0"/>
                <a:ea typeface="新細明體" pitchFamily="18" charset="-120"/>
              </a:rPr>
              <a:t>Property:</a:t>
            </a:r>
            <a:r>
              <a:rPr lang="en-US" altLang="zh-TW" sz="2800" b="1" i="1" dirty="0" smtClean="0">
                <a:solidFill>
                  <a:schemeClr val="tx2"/>
                </a:solidFill>
                <a:latin typeface="Arial" pitchFamily="34" charset="0"/>
                <a:ea typeface="新細明體" pitchFamily="18" charset="-120"/>
              </a:rPr>
              <a:t> Any observable characteristic of a system</a:t>
            </a:r>
            <a:r>
              <a:rPr lang="en-US" altLang="zh-TW" sz="2800" b="1" dirty="0" smtClean="0">
                <a:solidFill>
                  <a:schemeClr val="tx2"/>
                </a:solidFill>
                <a:latin typeface="Arial" pitchFamily="34" charset="0"/>
                <a:ea typeface="DFKai-SB" pitchFamily="65" charset="-120"/>
              </a:rPr>
              <a:t> </a:t>
            </a:r>
          </a:p>
          <a:p>
            <a:pPr marL="381000" indent="-285750" defTabSz="285750">
              <a:lnSpc>
                <a:spcPct val="90000"/>
              </a:lnSpc>
              <a:buClr>
                <a:schemeClr val="tx1"/>
              </a:buClr>
              <a:buFont typeface="Wingdings" pitchFamily="2" charset="2"/>
              <a:buNone/>
              <a:defRPr/>
            </a:pPr>
            <a:r>
              <a:rPr lang="en-US" altLang="zh-TW" sz="2800" b="1" i="1" dirty="0" smtClean="0">
                <a:latin typeface="Arial" pitchFamily="34" charset="0"/>
                <a:ea typeface="新細明體" pitchFamily="18" charset="-120"/>
              </a:rPr>
              <a:t>   -few properties(Characteristics)</a:t>
            </a:r>
          </a:p>
          <a:p>
            <a:pPr marL="381000" indent="-285750" defTabSz="285750">
              <a:lnSpc>
                <a:spcPct val="90000"/>
              </a:lnSpc>
              <a:buClr>
                <a:schemeClr val="tx1"/>
              </a:buClr>
              <a:buFont typeface="Wingdings" pitchFamily="2" charset="2"/>
              <a:buNone/>
              <a:defRPr/>
            </a:pPr>
            <a:r>
              <a:rPr lang="en-US" altLang="zh-TW" sz="2800" b="1" i="1" dirty="0" smtClean="0">
                <a:latin typeface="Arial" pitchFamily="34" charset="0"/>
                <a:ea typeface="新細明體" pitchFamily="18" charset="-120"/>
              </a:rPr>
              <a:t>    P, T, V  (measurable)</a:t>
            </a:r>
          </a:p>
          <a:p>
            <a:pPr marL="381000" indent="-285750" defTabSz="285750">
              <a:lnSpc>
                <a:spcPct val="90000"/>
              </a:lnSpc>
              <a:buClr>
                <a:schemeClr val="tx1"/>
              </a:buClr>
              <a:buFont typeface="Wingdings" pitchFamily="2" charset="2"/>
              <a:buNone/>
              <a:defRPr/>
            </a:pPr>
            <a:r>
              <a:rPr lang="en-US" altLang="zh-TW" sz="2800" b="1" i="1" dirty="0" smtClean="0">
                <a:latin typeface="Arial" pitchFamily="34" charset="0"/>
                <a:ea typeface="新細明體" pitchFamily="18" charset="-120"/>
              </a:rPr>
              <a:t>    U,S, H (cannot measurable)</a:t>
            </a:r>
            <a:endParaRPr lang="en-US" altLang="zh-TW" sz="2800" b="1" i="1" dirty="0" smtClean="0">
              <a:solidFill>
                <a:schemeClr val="tx2"/>
              </a:solidFill>
              <a:latin typeface="Arial" pitchFamily="34" charset="0"/>
              <a:ea typeface="新細明體" pitchFamily="18" charset="-120"/>
            </a:endParaRPr>
          </a:p>
          <a:p>
            <a:pPr marL="381000" indent="-285750" defTabSz="285750">
              <a:lnSpc>
                <a:spcPct val="90000"/>
              </a:lnSpc>
              <a:buClr>
                <a:schemeClr val="tx1"/>
              </a:buClr>
              <a:buFont typeface="Wingdings" pitchFamily="2" charset="2"/>
              <a:buChar char="§"/>
              <a:defRPr/>
            </a:pPr>
            <a:endParaRPr lang="en-US" altLang="zh-TW" sz="2800" b="1" i="1" dirty="0" smtClean="0">
              <a:solidFill>
                <a:srgbClr val="FF0000"/>
              </a:solidFill>
              <a:latin typeface="Arial" pitchFamily="34" charset="0"/>
              <a:ea typeface="新細明體" pitchFamily="18" charset="-120"/>
            </a:endParaRPr>
          </a:p>
          <a:p>
            <a:pPr marL="381000" indent="-285750" defTabSz="285750">
              <a:lnSpc>
                <a:spcPct val="90000"/>
              </a:lnSpc>
              <a:buClr>
                <a:schemeClr val="tx1"/>
              </a:buClr>
              <a:buFont typeface="Wingdings" pitchFamily="2" charset="2"/>
              <a:buNone/>
              <a:defRPr/>
            </a:pPr>
            <a:r>
              <a:rPr lang="en-US" altLang="zh-TW" sz="2800" b="1" i="1" dirty="0" smtClean="0">
                <a:solidFill>
                  <a:srgbClr val="FF0000"/>
                </a:solidFill>
                <a:latin typeface="Arial" pitchFamily="34" charset="0"/>
                <a:ea typeface="新細明體" pitchFamily="18" charset="-120"/>
              </a:rPr>
              <a:t>   </a:t>
            </a:r>
            <a:endParaRPr lang="zh-TW" altLang="en-US" sz="3600" b="1" dirty="0" smtClean="0">
              <a:latin typeface="Arial" pitchFamily="34" charset="0"/>
              <a:ea typeface="新細明體" pitchFamily="18" charset="-120"/>
            </a:endParaRPr>
          </a:p>
        </p:txBody>
      </p:sp>
      <p:sp>
        <p:nvSpPr>
          <p:cNvPr id="4" name="Footer Placeholder 3"/>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357188" y="428625"/>
            <a:ext cx="8429625" cy="6000750"/>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marL="381000" indent="-285750" defTabSz="285750">
              <a:lnSpc>
                <a:spcPct val="90000"/>
              </a:lnSpc>
              <a:spcBef>
                <a:spcPct val="20000"/>
              </a:spcBef>
              <a:buClr>
                <a:schemeClr val="tx1"/>
              </a:buClr>
              <a:buFont typeface="Wingdings" pitchFamily="2" charset="2"/>
              <a:buChar char="§"/>
              <a:defRPr/>
            </a:pPr>
            <a:endParaRPr lang="en-US" altLang="zh-TW" sz="2800" b="1" i="1" kern="0" dirty="0">
              <a:solidFill>
                <a:srgbClr val="FF0000"/>
              </a:solidFill>
              <a:latin typeface="Arial" pitchFamily="34" charset="0"/>
              <a:ea typeface="新細明體" pitchFamily="18" charset="-120"/>
            </a:endParaRPr>
          </a:p>
          <a:p>
            <a:pPr marL="381000" indent="-285750" defTabSz="285750">
              <a:lnSpc>
                <a:spcPct val="90000"/>
              </a:lnSpc>
              <a:spcBef>
                <a:spcPct val="20000"/>
              </a:spcBef>
              <a:buClr>
                <a:schemeClr val="tx1"/>
              </a:buClr>
              <a:buFont typeface="Wingdings" pitchFamily="2" charset="2"/>
              <a:buChar char="§"/>
              <a:defRPr/>
            </a:pPr>
            <a:endParaRPr lang="en-US" altLang="zh-TW" sz="2800" b="1" i="1" kern="0" dirty="0">
              <a:solidFill>
                <a:srgbClr val="FF0000"/>
              </a:solidFill>
              <a:latin typeface="Arial" pitchFamily="34" charset="0"/>
              <a:ea typeface="新細明體" pitchFamily="18" charset="-120"/>
            </a:endParaRPr>
          </a:p>
          <a:p>
            <a:pPr marL="381000" indent="-285750" defTabSz="285750">
              <a:lnSpc>
                <a:spcPct val="90000"/>
              </a:lnSpc>
              <a:spcBef>
                <a:spcPct val="20000"/>
              </a:spcBef>
              <a:buClr>
                <a:schemeClr val="tx1"/>
              </a:buClr>
              <a:buFont typeface="Wingdings" pitchFamily="2" charset="2"/>
              <a:buChar char="§"/>
              <a:defRPr/>
            </a:pPr>
            <a:r>
              <a:rPr lang="en-US" altLang="zh-TW" sz="2800" b="1" i="1" kern="0" dirty="0">
                <a:solidFill>
                  <a:srgbClr val="FF0000"/>
                </a:solidFill>
                <a:latin typeface="Arial" pitchFamily="34" charset="0"/>
                <a:ea typeface="新細明體" pitchFamily="18" charset="-120"/>
              </a:rPr>
              <a:t>Extensive:</a:t>
            </a:r>
            <a:r>
              <a:rPr lang="en-US" altLang="zh-TW" sz="2800" b="1" i="1" kern="0" dirty="0">
                <a:solidFill>
                  <a:schemeClr val="tx2"/>
                </a:solidFill>
                <a:latin typeface="Arial" pitchFamily="34" charset="0"/>
                <a:ea typeface="新細明體" pitchFamily="18" charset="-120"/>
              </a:rPr>
              <a:t> </a:t>
            </a:r>
          </a:p>
          <a:p>
            <a:pPr marL="838200" lvl="1" indent="-285750" defTabSz="285750">
              <a:lnSpc>
                <a:spcPct val="90000"/>
              </a:lnSpc>
              <a:spcBef>
                <a:spcPct val="20000"/>
              </a:spcBef>
              <a:buClr>
                <a:schemeClr val="tx1"/>
              </a:buClr>
              <a:buFont typeface="Wingdings" pitchFamily="2" charset="2"/>
              <a:buChar char="§"/>
              <a:defRPr/>
            </a:pPr>
            <a:r>
              <a:rPr lang="en-US" altLang="zh-TW" sz="2800" b="1" i="1" kern="0" dirty="0">
                <a:solidFill>
                  <a:schemeClr val="tx2"/>
                </a:solidFill>
                <a:latin typeface="Arial" pitchFamily="34" charset="0"/>
                <a:ea typeface="新細明體" pitchFamily="18" charset="-120"/>
              </a:rPr>
              <a:t>depend on mass of the system. </a:t>
            </a:r>
          </a:p>
          <a:p>
            <a:pPr marL="381000" indent="-285750" defTabSz="285750">
              <a:lnSpc>
                <a:spcPct val="90000"/>
              </a:lnSpc>
              <a:spcBef>
                <a:spcPct val="20000"/>
              </a:spcBef>
              <a:buClr>
                <a:schemeClr val="tx1"/>
              </a:buClr>
              <a:buFont typeface="Wingdings" pitchFamily="2" charset="2"/>
              <a:buNone/>
              <a:defRPr/>
            </a:pPr>
            <a:r>
              <a:rPr lang="en-US" altLang="zh-TW" sz="2800" b="1" i="1" kern="0" dirty="0">
                <a:solidFill>
                  <a:schemeClr val="tx2"/>
                </a:solidFill>
                <a:latin typeface="Arial" pitchFamily="34" charset="0"/>
                <a:ea typeface="新細明體" pitchFamily="18" charset="-120"/>
              </a:rPr>
              <a:t>     i.e. volume,  energy, S, Availability</a:t>
            </a:r>
          </a:p>
          <a:p>
            <a:pPr marL="381000" indent="-285750" defTabSz="285750">
              <a:lnSpc>
                <a:spcPct val="90000"/>
              </a:lnSpc>
              <a:spcBef>
                <a:spcPct val="20000"/>
              </a:spcBef>
              <a:buClr>
                <a:schemeClr val="tx1"/>
              </a:buClr>
              <a:buFont typeface="Wingdings" pitchFamily="2" charset="2"/>
              <a:buNone/>
              <a:defRPr/>
            </a:pPr>
            <a:endParaRPr lang="en-US" altLang="zh-TW" sz="2800" b="1" i="1" kern="0" dirty="0">
              <a:solidFill>
                <a:srgbClr val="FF0000"/>
              </a:solidFill>
              <a:latin typeface="Arial" pitchFamily="34" charset="0"/>
              <a:ea typeface="新細明體" pitchFamily="18" charset="-120"/>
            </a:endParaRPr>
          </a:p>
          <a:p>
            <a:pPr marL="381000" indent="-285750" defTabSz="285750">
              <a:lnSpc>
                <a:spcPct val="90000"/>
              </a:lnSpc>
              <a:spcBef>
                <a:spcPct val="20000"/>
              </a:spcBef>
              <a:buClr>
                <a:schemeClr val="tx1"/>
              </a:buClr>
              <a:buFont typeface="Wingdings" pitchFamily="2" charset="2"/>
              <a:buChar char="§"/>
              <a:defRPr/>
            </a:pPr>
            <a:r>
              <a:rPr lang="en-US" altLang="zh-TW" sz="2800" b="1" i="1" kern="0" dirty="0">
                <a:solidFill>
                  <a:srgbClr val="FF0000"/>
                </a:solidFill>
                <a:latin typeface="Arial" pitchFamily="34" charset="0"/>
                <a:ea typeface="新細明體" pitchFamily="18" charset="-120"/>
              </a:rPr>
              <a:t>Intensive: </a:t>
            </a:r>
          </a:p>
          <a:p>
            <a:pPr marL="838200" lvl="1" indent="-285750" defTabSz="285750">
              <a:lnSpc>
                <a:spcPct val="90000"/>
              </a:lnSpc>
              <a:spcBef>
                <a:spcPct val="20000"/>
              </a:spcBef>
              <a:buClr>
                <a:schemeClr val="tx1"/>
              </a:buClr>
              <a:buFont typeface="Wingdings" pitchFamily="2" charset="2"/>
              <a:buChar char="§"/>
              <a:defRPr/>
            </a:pPr>
            <a:r>
              <a:rPr lang="en-US" altLang="zh-TW" sz="2800" b="1" i="1" kern="0" dirty="0">
                <a:latin typeface="Arial" pitchFamily="34" charset="0"/>
                <a:ea typeface="新細明體" pitchFamily="18" charset="-120"/>
              </a:rPr>
              <a:t>independent of the mass of a system           ( i.e. Temperature, Pressure )</a:t>
            </a:r>
          </a:p>
          <a:p>
            <a:pPr marL="381000" indent="-285750" defTabSz="285750">
              <a:lnSpc>
                <a:spcPct val="90000"/>
              </a:lnSpc>
              <a:spcBef>
                <a:spcPct val="20000"/>
              </a:spcBef>
              <a:buClr>
                <a:schemeClr val="tx1"/>
              </a:buClr>
              <a:buFont typeface="Wingdings" pitchFamily="2" charset="2"/>
              <a:buChar char="§"/>
              <a:defRPr/>
            </a:pPr>
            <a:endParaRPr lang="en-US" altLang="zh-TW" sz="2800" b="1" i="1" kern="0" dirty="0">
              <a:solidFill>
                <a:srgbClr val="FF0000"/>
              </a:solidFill>
              <a:latin typeface="Arial" pitchFamily="34" charset="0"/>
              <a:ea typeface="新細明體" pitchFamily="18" charset="-120"/>
            </a:endParaRPr>
          </a:p>
          <a:p>
            <a:pPr marL="381000" indent="-285750" defTabSz="285750">
              <a:lnSpc>
                <a:spcPct val="90000"/>
              </a:lnSpc>
              <a:spcBef>
                <a:spcPct val="20000"/>
              </a:spcBef>
              <a:buClr>
                <a:schemeClr val="tx1"/>
              </a:buClr>
              <a:buFont typeface="Wingdings" pitchFamily="2" charset="2"/>
              <a:buNone/>
              <a:defRPr/>
            </a:pPr>
            <a:r>
              <a:rPr lang="en-US" altLang="zh-TW" sz="2800" b="1" i="1" kern="0" dirty="0">
                <a:solidFill>
                  <a:srgbClr val="FF0000"/>
                </a:solidFill>
                <a:latin typeface="Arial" pitchFamily="34" charset="0"/>
                <a:ea typeface="新細明體" pitchFamily="18" charset="-120"/>
              </a:rPr>
              <a:t>   </a:t>
            </a:r>
            <a:endParaRPr lang="zh-TW" altLang="en-US" sz="3600" b="1" kern="0" dirty="0">
              <a:latin typeface="Arial" pitchFamily="34" charset="0"/>
              <a:ea typeface="新細明體" pitchFamily="18" charset="-120"/>
            </a:endParaRPr>
          </a:p>
        </p:txBody>
      </p:sp>
      <p:sp>
        <p:nvSpPr>
          <p:cNvPr id="3" name="Footer Placeholder 2"/>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bwMode="auto">
          <a:xfrm>
            <a:off x="628650" y="438150"/>
            <a:ext cx="7772400" cy="1028700"/>
          </a:xfrm>
          <a:solidFill>
            <a:schemeClr val="bg1"/>
          </a:solidFill>
          <a:ln>
            <a:solidFill>
              <a:schemeClr val="tx1"/>
            </a:solidFill>
            <a:miter lim="800000"/>
            <a:headEnd/>
            <a:tailEnd/>
          </a:ln>
          <a:effectLst>
            <a:outerShdw dist="107763" dir="2700000" algn="ctr" rotWithShape="0">
              <a:schemeClr val="tx1"/>
            </a:outerShdw>
          </a:effectLst>
        </p:spPr>
        <p:txBody>
          <a:bodyPr vert="horz" wrap="square" lIns="91440" tIns="45720" rIns="91440" bIns="45720" numCol="1" anchor="t" anchorCtr="0" compatLnSpc="1">
            <a:prstTxWarp prst="textNoShape">
              <a:avLst/>
            </a:prstTxWarp>
          </a:bodyPr>
          <a:lstStyle/>
          <a:p>
            <a:pPr>
              <a:defRPr/>
            </a:pPr>
            <a:r>
              <a:rPr lang="en-US" altLang="zh-TW" sz="3600" smtClean="0">
                <a:solidFill>
                  <a:srgbClr val="FF3300"/>
                </a:solidFill>
                <a:latin typeface="Arial" pitchFamily="34" charset="0"/>
                <a:ea typeface="新細明體" pitchFamily="18" charset="-120"/>
              </a:rPr>
              <a:t>Definition</a:t>
            </a:r>
          </a:p>
        </p:txBody>
      </p:sp>
      <p:sp>
        <p:nvSpPr>
          <p:cNvPr id="80899" name="Rectangle 3"/>
          <p:cNvSpPr>
            <a:spLocks noGrp="1" noChangeArrowheads="1"/>
          </p:cNvSpPr>
          <p:nvPr>
            <p:ph idx="1"/>
          </p:nvPr>
        </p:nvSpPr>
        <p:spPr bwMode="auto">
          <a:xfrm>
            <a:off x="685800" y="1714500"/>
            <a:ext cx="7772400" cy="4610100"/>
          </a:xfrm>
          <a:solidFill>
            <a:schemeClr val="bg1"/>
          </a:solidFill>
          <a:ln>
            <a:solidFill>
              <a:schemeClr val="tx1"/>
            </a:solidFill>
            <a:miter lim="800000"/>
            <a:headEnd/>
            <a:tailEnd/>
          </a:ln>
          <a:effectLst>
            <a:outerShdw dist="107763" dir="2700000" algn="ctr" rotWithShape="0">
              <a:schemeClr val="tx1"/>
            </a:outerShdw>
          </a:effectLst>
        </p:spPr>
        <p:txBody>
          <a:bodyPr vert="horz" wrap="square" lIns="91440" tIns="45720" rIns="91440" bIns="45720" numCol="1" anchor="t" anchorCtr="0" compatLnSpc="1">
            <a:prstTxWarp prst="textNoShape">
              <a:avLst/>
            </a:prstTxWarp>
          </a:bodyPr>
          <a:lstStyle/>
          <a:p>
            <a:pPr marL="381000" indent="-285750" defTabSz="285750">
              <a:lnSpc>
                <a:spcPct val="90000"/>
              </a:lnSpc>
              <a:buClr>
                <a:schemeClr val="tx1"/>
              </a:buClr>
              <a:buFont typeface="Wingdings" pitchFamily="2" charset="2"/>
              <a:buChar char="§"/>
              <a:defRPr/>
            </a:pPr>
            <a:r>
              <a:rPr lang="en-US" altLang="zh-TW" sz="2800" b="1" i="1" dirty="0" smtClean="0">
                <a:solidFill>
                  <a:srgbClr val="FF0000"/>
                </a:solidFill>
                <a:latin typeface="Arial" pitchFamily="34" charset="0"/>
                <a:ea typeface="新細明體" pitchFamily="18" charset="-120"/>
              </a:rPr>
              <a:t>Specific: </a:t>
            </a:r>
            <a:r>
              <a:rPr lang="en-US" altLang="zh-TW" sz="2800" b="1" i="1" dirty="0" smtClean="0">
                <a:latin typeface="Arial" pitchFamily="34" charset="0"/>
                <a:ea typeface="新細明體" pitchFamily="18" charset="-120"/>
              </a:rPr>
              <a:t>(Extensive properties/unit mass) </a:t>
            </a:r>
          </a:p>
          <a:p>
            <a:pPr marL="381000" indent="-285750" defTabSz="285750">
              <a:lnSpc>
                <a:spcPct val="90000"/>
              </a:lnSpc>
              <a:buClr>
                <a:schemeClr val="tx1"/>
              </a:buClr>
              <a:buFont typeface="Wingdings" pitchFamily="2" charset="2"/>
              <a:buNone/>
              <a:defRPr/>
            </a:pPr>
            <a:r>
              <a:rPr lang="en-US" altLang="zh-TW" sz="2800" b="1" dirty="0" smtClean="0">
                <a:latin typeface="Arial" pitchFamily="34" charset="0"/>
                <a:ea typeface="DFKai-SB" pitchFamily="65" charset="-120"/>
              </a:rPr>
              <a:t>   Specific volume= </a:t>
            </a:r>
            <a:r>
              <a:rPr lang="en-US" altLang="zh-TW" sz="2800" b="1" i="1" dirty="0" smtClean="0">
                <a:latin typeface="Arial" pitchFamily="34" charset="0"/>
                <a:ea typeface="DFKai-SB" pitchFamily="65" charset="-120"/>
              </a:rPr>
              <a:t>V/M</a:t>
            </a:r>
            <a:endParaRPr lang="zh-TW" altLang="en-US" sz="3600" b="1" i="1" dirty="0" smtClean="0">
              <a:solidFill>
                <a:srgbClr val="FF0000"/>
              </a:solidFill>
              <a:latin typeface="Arial" pitchFamily="34" charset="0"/>
              <a:ea typeface="新細明體" pitchFamily="18" charset="-120"/>
            </a:endParaRPr>
          </a:p>
          <a:p>
            <a:pPr marL="381000" indent="-285750" defTabSz="285750">
              <a:lnSpc>
                <a:spcPct val="90000"/>
              </a:lnSpc>
              <a:buClr>
                <a:schemeClr val="tx1"/>
              </a:buClr>
              <a:buFont typeface="Wingdings" pitchFamily="2" charset="2"/>
              <a:buChar char="§"/>
              <a:defRPr/>
            </a:pPr>
            <a:r>
              <a:rPr lang="en-US" altLang="zh-TW" sz="2800" b="1" i="1" dirty="0" smtClean="0">
                <a:solidFill>
                  <a:srgbClr val="FF0000"/>
                </a:solidFill>
                <a:latin typeface="Arial" pitchFamily="34" charset="0"/>
                <a:ea typeface="新細明體" pitchFamily="18" charset="-120"/>
              </a:rPr>
              <a:t>Continuum:</a:t>
            </a:r>
          </a:p>
          <a:p>
            <a:pPr marL="381000" indent="-285750" defTabSz="285750">
              <a:lnSpc>
                <a:spcPct val="90000"/>
              </a:lnSpc>
              <a:buClr>
                <a:schemeClr val="tx1"/>
              </a:buClr>
              <a:buFont typeface="Wingdings" pitchFamily="2" charset="2"/>
              <a:buNone/>
              <a:defRPr/>
            </a:pPr>
            <a:r>
              <a:rPr lang="en-US" altLang="zh-TW" sz="2800" b="1" dirty="0" smtClean="0">
                <a:latin typeface="Arial" pitchFamily="34" charset="0"/>
                <a:ea typeface="DFKai-SB" pitchFamily="65" charset="-120"/>
              </a:rPr>
              <a:t>   -Matter is made up of atoms, view it as a continuous, homogeneous    matter with no holes</a:t>
            </a:r>
          </a:p>
          <a:p>
            <a:pPr marL="381000" indent="-285750" defTabSz="285750">
              <a:lnSpc>
                <a:spcPct val="90000"/>
              </a:lnSpc>
              <a:buClr>
                <a:schemeClr val="tx1"/>
              </a:buClr>
              <a:buFont typeface="Wingdings" pitchFamily="2" charset="2"/>
              <a:buNone/>
              <a:defRPr/>
            </a:pPr>
            <a:r>
              <a:rPr lang="en-US" altLang="zh-TW" sz="2800" b="1" dirty="0" smtClean="0">
                <a:latin typeface="Arial" pitchFamily="34" charset="0"/>
                <a:ea typeface="DFKai-SB" pitchFamily="65" charset="-120"/>
              </a:rPr>
              <a:t>   -to treat properties as point function, and to assume the properties  to vary continually in space with no jump discontinuities.</a:t>
            </a:r>
          </a:p>
          <a:p>
            <a:pPr marL="381000" indent="-285750" defTabSz="285750">
              <a:lnSpc>
                <a:spcPct val="90000"/>
              </a:lnSpc>
              <a:buClr>
                <a:schemeClr val="tx1"/>
              </a:buClr>
              <a:buFont typeface="Wingdings" pitchFamily="2" charset="2"/>
              <a:buChar char="§"/>
              <a:defRPr/>
            </a:pPr>
            <a:endParaRPr lang="zh-TW" altLang="en-US" sz="3600" b="1" dirty="0" smtClean="0">
              <a:solidFill>
                <a:srgbClr val="FF0000"/>
              </a:solidFill>
              <a:latin typeface="Arial" pitchFamily="34" charset="0"/>
              <a:ea typeface="新細明體" pitchFamily="18" charset="-120"/>
            </a:endParaRPr>
          </a:p>
        </p:txBody>
      </p:sp>
      <p:sp>
        <p:nvSpPr>
          <p:cNvPr id="4" name="Footer Placeholder 3"/>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bwMode="auto">
          <a:xfrm>
            <a:off x="609600" y="381000"/>
            <a:ext cx="7772400" cy="1028700"/>
          </a:xfrm>
          <a:solidFill>
            <a:schemeClr val="bg1"/>
          </a:solidFill>
          <a:ln>
            <a:solidFill>
              <a:schemeClr val="tx1"/>
            </a:solidFill>
            <a:miter lim="800000"/>
            <a:headEnd/>
            <a:tailEnd/>
          </a:ln>
          <a:effectLst>
            <a:outerShdw dist="107763" dir="2700000" algn="ctr" rotWithShape="0">
              <a:schemeClr val="tx1"/>
            </a:outerShdw>
          </a:effectLst>
        </p:spPr>
        <p:txBody>
          <a:bodyPr vert="horz" wrap="square" lIns="91440" tIns="45720" rIns="91440" bIns="45720" numCol="1" anchor="t" anchorCtr="0" compatLnSpc="1">
            <a:prstTxWarp prst="textNoShape">
              <a:avLst/>
            </a:prstTxWarp>
          </a:bodyPr>
          <a:lstStyle/>
          <a:p>
            <a:pPr>
              <a:defRPr/>
            </a:pPr>
            <a:r>
              <a:rPr lang="en-US" altLang="zh-TW" sz="3200" dirty="0" smtClean="0">
                <a:solidFill>
                  <a:srgbClr val="FF3300"/>
                </a:solidFill>
                <a:latin typeface="Arial" pitchFamily="34" charset="0"/>
                <a:ea typeface="新細明體" pitchFamily="18" charset="-120"/>
              </a:rPr>
              <a:t>Thermodynamics and Energy</a:t>
            </a:r>
          </a:p>
        </p:txBody>
      </p:sp>
      <p:sp>
        <p:nvSpPr>
          <p:cNvPr id="23555" name="Rectangle 3"/>
          <p:cNvSpPr>
            <a:spLocks noGrp="1" noChangeArrowheads="1"/>
          </p:cNvSpPr>
          <p:nvPr>
            <p:ph idx="1"/>
          </p:nvPr>
        </p:nvSpPr>
        <p:spPr bwMode="auto">
          <a:xfrm>
            <a:off x="685800" y="1714500"/>
            <a:ext cx="7772400" cy="4610100"/>
          </a:xfrm>
          <a:solidFill>
            <a:schemeClr val="bg1"/>
          </a:solidFill>
          <a:ln>
            <a:solidFill>
              <a:schemeClr val="tx1"/>
            </a:solidFill>
            <a:miter lim="800000"/>
            <a:headEnd/>
            <a:tailEnd/>
          </a:ln>
          <a:effectLst>
            <a:outerShdw dist="107763" dir="2700000" algn="ctr" rotWithShape="0">
              <a:schemeClr val="tx1"/>
            </a:outerShdw>
          </a:effectLst>
        </p:spPr>
        <p:txBody>
          <a:bodyPr vert="horz" wrap="square" lIns="91440" tIns="45720" rIns="91440" bIns="45720" numCol="1" anchor="t" anchorCtr="0" compatLnSpc="1">
            <a:prstTxWarp prst="textNoShape">
              <a:avLst/>
            </a:prstTxWarp>
          </a:bodyPr>
          <a:lstStyle/>
          <a:p>
            <a:pPr marL="381000" indent="-285750" defTabSz="285750">
              <a:buClr>
                <a:schemeClr val="tx1"/>
              </a:buClr>
              <a:buFont typeface="Wingdings" pitchFamily="2" charset="2"/>
              <a:buChar char="§"/>
              <a:defRPr/>
            </a:pPr>
            <a:r>
              <a:rPr lang="en-US" altLang="zh-TW" b="1" i="1" smtClean="0">
                <a:solidFill>
                  <a:schemeClr val="tx2"/>
                </a:solidFill>
                <a:latin typeface="Arial" pitchFamily="34" charset="0"/>
                <a:ea typeface="新細明體" pitchFamily="18" charset="-120"/>
              </a:rPr>
              <a:t>Thermodynamics can be defined as the science of </a:t>
            </a:r>
            <a:r>
              <a:rPr lang="en-US" altLang="zh-TW" b="1" i="1" smtClean="0">
                <a:solidFill>
                  <a:srgbClr val="FF0000"/>
                </a:solidFill>
                <a:latin typeface="Arial" pitchFamily="34" charset="0"/>
                <a:ea typeface="新細明體" pitchFamily="18" charset="-120"/>
              </a:rPr>
              <a:t>Energy</a:t>
            </a:r>
            <a:r>
              <a:rPr lang="en-US" altLang="zh-TW" b="1" i="1" smtClean="0">
                <a:solidFill>
                  <a:schemeClr val="tx2"/>
                </a:solidFill>
                <a:latin typeface="Arial" pitchFamily="34" charset="0"/>
                <a:ea typeface="新細明體" pitchFamily="18" charset="-120"/>
              </a:rPr>
              <a:t>.</a:t>
            </a:r>
            <a:r>
              <a:rPr lang="en-US" altLang="zh-TW" b="1" smtClean="0">
                <a:solidFill>
                  <a:schemeClr val="tx2"/>
                </a:solidFill>
                <a:latin typeface="Arial" pitchFamily="34" charset="0"/>
                <a:ea typeface="DFKai-SB" pitchFamily="65" charset="-120"/>
              </a:rPr>
              <a:t> </a:t>
            </a:r>
          </a:p>
          <a:p>
            <a:pPr marL="381000" indent="-285750" defTabSz="285750">
              <a:buClr>
                <a:schemeClr val="tx1"/>
              </a:buClr>
              <a:buFont typeface="Wingdings" pitchFamily="2" charset="2"/>
              <a:buChar char="§"/>
              <a:defRPr/>
            </a:pPr>
            <a:r>
              <a:rPr lang="en-US" altLang="zh-TW" b="1" i="1" smtClean="0">
                <a:solidFill>
                  <a:schemeClr val="tx2"/>
                </a:solidFill>
                <a:latin typeface="Arial" pitchFamily="34" charset="0"/>
                <a:ea typeface="DFKai-SB" pitchFamily="65" charset="-120"/>
              </a:rPr>
              <a:t>The conservation of energy</a:t>
            </a:r>
          </a:p>
          <a:p>
            <a:pPr marL="381000" indent="-285750" defTabSz="285750">
              <a:buClr>
                <a:schemeClr val="tx1"/>
              </a:buClr>
              <a:buFont typeface="Wingdings" pitchFamily="2" charset="2"/>
              <a:buNone/>
              <a:defRPr/>
            </a:pPr>
            <a:r>
              <a:rPr lang="en-US" altLang="zh-TW" b="1" i="1" smtClean="0">
                <a:latin typeface="Arial" pitchFamily="34" charset="0"/>
                <a:ea typeface="DFKai-SB" pitchFamily="65" charset="-120"/>
              </a:rPr>
              <a:t> -</a:t>
            </a:r>
            <a:r>
              <a:rPr lang="en-US" altLang="zh-TW" b="1" i="1" smtClean="0">
                <a:solidFill>
                  <a:srgbClr val="FF0000"/>
                </a:solidFill>
                <a:latin typeface="Arial" pitchFamily="34" charset="0"/>
                <a:ea typeface="DFKai-SB" pitchFamily="65" charset="-120"/>
              </a:rPr>
              <a:t>Energy</a:t>
            </a:r>
            <a:r>
              <a:rPr lang="en-US" altLang="zh-TW" b="1" i="1" smtClean="0">
                <a:solidFill>
                  <a:schemeClr val="tx2"/>
                </a:solidFill>
                <a:latin typeface="Arial" pitchFamily="34" charset="0"/>
                <a:ea typeface="DFKai-SB" pitchFamily="65" charset="-120"/>
              </a:rPr>
              <a:t> cannot be created or destroyed; it can only change forms </a:t>
            </a:r>
            <a:r>
              <a:rPr lang="en-US" altLang="zh-TW" b="1" i="1" smtClean="0">
                <a:solidFill>
                  <a:srgbClr val="00CC99"/>
                </a:solidFill>
                <a:latin typeface="Arial" pitchFamily="34" charset="0"/>
                <a:ea typeface="DFKai-SB" pitchFamily="65" charset="-120"/>
              </a:rPr>
              <a:t>(the first law)</a:t>
            </a:r>
          </a:p>
          <a:p>
            <a:pPr marL="381000" indent="-285750" defTabSz="285750">
              <a:buClr>
                <a:schemeClr val="tx1"/>
              </a:buClr>
              <a:buFont typeface="Wingdings" pitchFamily="2" charset="2"/>
              <a:buNone/>
              <a:defRPr/>
            </a:pPr>
            <a:r>
              <a:rPr lang="en-US" altLang="zh-TW" b="1" i="1" smtClean="0">
                <a:solidFill>
                  <a:schemeClr val="tx2"/>
                </a:solidFill>
                <a:latin typeface="Arial" pitchFamily="34" charset="0"/>
                <a:ea typeface="DFKai-SB" pitchFamily="65" charset="-120"/>
              </a:rPr>
              <a:t> -</a:t>
            </a:r>
            <a:r>
              <a:rPr lang="en-US" altLang="zh-TW" b="1" i="1" smtClean="0">
                <a:solidFill>
                  <a:srgbClr val="FF0000"/>
                </a:solidFill>
                <a:latin typeface="Arial" pitchFamily="34" charset="0"/>
                <a:ea typeface="DFKai-SB" pitchFamily="65" charset="-120"/>
              </a:rPr>
              <a:t>Energy</a:t>
            </a:r>
            <a:r>
              <a:rPr lang="en-US" altLang="zh-TW" b="1" i="1" smtClean="0">
                <a:solidFill>
                  <a:schemeClr val="tx2"/>
                </a:solidFill>
                <a:latin typeface="Arial" pitchFamily="34" charset="0"/>
                <a:ea typeface="DFKai-SB" pitchFamily="65" charset="-120"/>
              </a:rPr>
              <a:t> is a thermodynamic property.</a:t>
            </a:r>
            <a:endParaRPr lang="zh-TW" altLang="en-US" b="1" smtClean="0">
              <a:latin typeface="Arial" pitchFamily="34" charset="0"/>
              <a:ea typeface="DFKai-SB" pitchFamily="65" charset="-120"/>
            </a:endParaRPr>
          </a:p>
          <a:p>
            <a:pPr marL="381000" indent="-285750" defTabSz="285750">
              <a:buClr>
                <a:schemeClr val="tx1"/>
              </a:buClr>
              <a:buFont typeface="Wingdings" pitchFamily="2" charset="2"/>
              <a:buChar char="§"/>
              <a:defRPr/>
            </a:pPr>
            <a:endParaRPr lang="zh-TW" altLang="en-US" sz="4000" b="1" smtClean="0">
              <a:latin typeface="Arial" pitchFamily="34" charset="0"/>
              <a:ea typeface="新細明體" pitchFamily="18" charset="-120"/>
            </a:endParaRPr>
          </a:p>
        </p:txBody>
      </p:sp>
      <p:sp>
        <p:nvSpPr>
          <p:cNvPr id="4" name="Footer Placeholder 3"/>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ChangeArrowheads="1"/>
          </p:cNvSpPr>
          <p:nvPr>
            <p:ph type="title"/>
          </p:nvPr>
        </p:nvSpPr>
        <p:spPr bwMode="auto">
          <a:xfrm>
            <a:off x="628650" y="438150"/>
            <a:ext cx="7772400" cy="1028700"/>
          </a:xfrm>
          <a:solidFill>
            <a:schemeClr val="bg1"/>
          </a:solidFill>
          <a:ln>
            <a:solidFill>
              <a:schemeClr val="tx1"/>
            </a:solidFill>
            <a:miter lim="800000"/>
            <a:headEnd/>
            <a:tailEnd/>
          </a:ln>
          <a:effectLst>
            <a:outerShdw dist="107763" dir="2700000" algn="ctr" rotWithShape="0">
              <a:schemeClr val="tx1"/>
            </a:outerShdw>
          </a:effectLst>
        </p:spPr>
        <p:txBody>
          <a:bodyPr vert="horz" wrap="square" lIns="91440" tIns="45720" rIns="91440" bIns="45720" numCol="1" anchor="t" anchorCtr="0" compatLnSpc="1">
            <a:prstTxWarp prst="textNoShape">
              <a:avLst/>
            </a:prstTxWarp>
          </a:bodyPr>
          <a:lstStyle/>
          <a:p>
            <a:pPr>
              <a:defRPr/>
            </a:pPr>
            <a:r>
              <a:rPr lang="en-US" altLang="zh-TW" sz="3600" dirty="0" smtClean="0">
                <a:solidFill>
                  <a:srgbClr val="FF3300"/>
                </a:solidFill>
                <a:latin typeface="Arial" pitchFamily="34" charset="0"/>
                <a:ea typeface="新細明體" pitchFamily="18" charset="-120"/>
              </a:rPr>
              <a:t>Density and Specific Gravity</a:t>
            </a:r>
            <a:endParaRPr lang="en-US" altLang="zh-TW" sz="3200" dirty="0" smtClean="0">
              <a:solidFill>
                <a:srgbClr val="FF3300"/>
              </a:solidFill>
              <a:latin typeface="Arial" pitchFamily="34" charset="0"/>
              <a:ea typeface="新細明體" pitchFamily="18" charset="-120"/>
            </a:endParaRPr>
          </a:p>
        </p:txBody>
      </p:sp>
      <p:sp>
        <p:nvSpPr>
          <p:cNvPr id="110595" name="Rectangle 3"/>
          <p:cNvSpPr>
            <a:spLocks noGrp="1" noChangeArrowheads="1"/>
          </p:cNvSpPr>
          <p:nvPr>
            <p:ph idx="1"/>
          </p:nvPr>
        </p:nvSpPr>
        <p:spPr bwMode="auto">
          <a:xfrm>
            <a:off x="685800" y="1714500"/>
            <a:ext cx="7772400" cy="4610100"/>
          </a:xfrm>
          <a:solidFill>
            <a:schemeClr val="bg1"/>
          </a:solidFill>
          <a:ln>
            <a:solidFill>
              <a:schemeClr val="tx1"/>
            </a:solidFill>
            <a:miter lim="800000"/>
            <a:headEnd/>
            <a:tailEnd/>
          </a:ln>
          <a:effectLst>
            <a:outerShdw dist="107763" dir="2700000" algn="ctr" rotWithShape="0">
              <a:schemeClr val="tx1"/>
            </a:outerShdw>
          </a:effectLst>
        </p:spPr>
        <p:txBody>
          <a:bodyPr vert="horz" wrap="square" lIns="91440" tIns="45720" rIns="91440" bIns="45720" numCol="1" anchor="t" anchorCtr="0" compatLnSpc="1">
            <a:prstTxWarp prst="textNoShape">
              <a:avLst/>
            </a:prstTxWarp>
          </a:bodyPr>
          <a:lstStyle/>
          <a:p>
            <a:pPr marL="381000" indent="-285750" defTabSz="285750">
              <a:lnSpc>
                <a:spcPct val="90000"/>
              </a:lnSpc>
              <a:buClr>
                <a:schemeClr val="tx1"/>
              </a:buClr>
              <a:buFont typeface="Wingdings" pitchFamily="2" charset="2"/>
              <a:buChar char="§"/>
              <a:defRPr/>
            </a:pPr>
            <a:r>
              <a:rPr lang="en-US" altLang="zh-TW" sz="2400" b="1" i="1" smtClean="0">
                <a:solidFill>
                  <a:srgbClr val="FF0000"/>
                </a:solidFill>
                <a:latin typeface="Arial" pitchFamily="34" charset="0"/>
                <a:ea typeface="新細明體" pitchFamily="18" charset="-120"/>
              </a:rPr>
              <a:t>Density : </a:t>
            </a:r>
            <a:r>
              <a:rPr lang="en-US" altLang="zh-TW" sz="2400" b="1" i="1" smtClean="0">
                <a:latin typeface="Arial" pitchFamily="34" charset="0"/>
                <a:ea typeface="新細明體" pitchFamily="18" charset="-120"/>
              </a:rPr>
              <a:t>mass per unit volume,  </a:t>
            </a:r>
            <a:r>
              <a:rPr lang="el-GR" altLang="zh-TW" sz="2400" b="1" i="1" smtClean="0">
                <a:latin typeface="Arial" pitchFamily="34" charset="0"/>
                <a:ea typeface="新細明體" pitchFamily="18" charset="-120"/>
                <a:cs typeface="Arial" pitchFamily="34" charset="0"/>
              </a:rPr>
              <a:t>ρ</a:t>
            </a:r>
            <a:r>
              <a:rPr lang="en-US" altLang="zh-TW" sz="2400" b="1" i="1" smtClean="0">
                <a:latin typeface="Arial" pitchFamily="34" charset="0"/>
                <a:ea typeface="新細明體" pitchFamily="18" charset="-120"/>
                <a:cs typeface="Arial" pitchFamily="34" charset="0"/>
              </a:rPr>
              <a:t>= m/V </a:t>
            </a:r>
          </a:p>
          <a:p>
            <a:pPr marL="381000" indent="-285750" defTabSz="285750">
              <a:lnSpc>
                <a:spcPct val="90000"/>
              </a:lnSpc>
              <a:buClr>
                <a:schemeClr val="tx1"/>
              </a:buClr>
              <a:buFont typeface="Wingdings" pitchFamily="2" charset="2"/>
              <a:buChar char="§"/>
              <a:defRPr/>
            </a:pPr>
            <a:r>
              <a:rPr lang="en-US" altLang="zh-TW" sz="2400" b="1" smtClean="0">
                <a:solidFill>
                  <a:srgbClr val="FF0000"/>
                </a:solidFill>
                <a:latin typeface="Arial" pitchFamily="34" charset="0"/>
                <a:ea typeface="DFKai-SB" pitchFamily="65" charset="-120"/>
                <a:cs typeface="Arial" pitchFamily="34" charset="0"/>
              </a:rPr>
              <a:t>Specific volume:</a:t>
            </a:r>
            <a:r>
              <a:rPr lang="en-US" altLang="zh-TW" sz="2400" b="1" smtClean="0">
                <a:latin typeface="Arial" pitchFamily="34" charset="0"/>
                <a:ea typeface="DFKai-SB" pitchFamily="65" charset="-120"/>
                <a:cs typeface="Arial" pitchFamily="34" charset="0"/>
              </a:rPr>
              <a:t> v</a:t>
            </a:r>
            <a:r>
              <a:rPr lang="en-US" altLang="zh-TW" sz="2400" b="1" i="1" smtClean="0">
                <a:latin typeface="Arial" pitchFamily="34" charset="0"/>
                <a:ea typeface="DFKai-SB" pitchFamily="65" charset="-120"/>
                <a:cs typeface="Arial" pitchFamily="34" charset="0"/>
              </a:rPr>
              <a:t>olume per mass</a:t>
            </a:r>
            <a:endParaRPr lang="en-US" altLang="zh-TW" sz="2400" b="1" i="1" smtClean="0">
              <a:latin typeface="Arial" pitchFamily="34" charset="0"/>
              <a:ea typeface="新細明體" pitchFamily="18" charset="-120"/>
              <a:cs typeface="Arial" pitchFamily="34" charset="0"/>
            </a:endParaRPr>
          </a:p>
          <a:p>
            <a:pPr marL="381000" indent="-285750" defTabSz="285750">
              <a:lnSpc>
                <a:spcPct val="90000"/>
              </a:lnSpc>
              <a:buClr>
                <a:schemeClr val="tx1"/>
              </a:buClr>
              <a:buFont typeface="Wingdings" pitchFamily="2" charset="2"/>
              <a:buNone/>
              <a:defRPr/>
            </a:pPr>
            <a:r>
              <a:rPr lang="en-US" altLang="zh-TW" sz="2400" b="1" smtClean="0">
                <a:latin typeface="Arial" pitchFamily="34" charset="0"/>
                <a:ea typeface="DFKai-SB" pitchFamily="65" charset="-120"/>
                <a:cs typeface="Arial" pitchFamily="34" charset="0"/>
              </a:rPr>
              <a:t>       Specific volume= </a:t>
            </a:r>
            <a:r>
              <a:rPr lang="en-US" altLang="zh-TW" sz="2400" b="1" i="1" smtClean="0">
                <a:latin typeface="Arial" pitchFamily="34" charset="0"/>
                <a:ea typeface="DFKai-SB" pitchFamily="65" charset="-120"/>
                <a:cs typeface="Arial" pitchFamily="34" charset="0"/>
              </a:rPr>
              <a:t>V/M</a:t>
            </a:r>
            <a:r>
              <a:rPr lang="en-US" altLang="zh-TW" sz="2400" b="1" i="1" smtClean="0">
                <a:solidFill>
                  <a:srgbClr val="FF0000"/>
                </a:solidFill>
                <a:latin typeface="Arial" pitchFamily="34" charset="0"/>
                <a:ea typeface="新細明體" pitchFamily="18" charset="-120"/>
                <a:cs typeface="Arial" pitchFamily="34" charset="0"/>
              </a:rPr>
              <a:t> </a:t>
            </a:r>
          </a:p>
          <a:p>
            <a:pPr marL="381000" indent="-285750" defTabSz="285750">
              <a:lnSpc>
                <a:spcPct val="90000"/>
              </a:lnSpc>
              <a:buClr>
                <a:schemeClr val="tx1"/>
              </a:buClr>
              <a:buFont typeface="Wingdings" pitchFamily="2" charset="2"/>
              <a:buChar char="§"/>
              <a:defRPr/>
            </a:pPr>
            <a:r>
              <a:rPr lang="en-US" altLang="zh-TW" sz="2400" b="1" smtClean="0">
                <a:solidFill>
                  <a:srgbClr val="FF0000"/>
                </a:solidFill>
                <a:latin typeface="Arial" pitchFamily="34" charset="0"/>
                <a:ea typeface="DFKai-SB" pitchFamily="65" charset="-120"/>
                <a:cs typeface="Arial" pitchFamily="34" charset="0"/>
              </a:rPr>
              <a:t>Specific gravity:</a:t>
            </a:r>
            <a:r>
              <a:rPr lang="en-US" altLang="zh-TW" sz="2400" b="1" smtClean="0">
                <a:latin typeface="Arial" pitchFamily="34" charset="0"/>
                <a:ea typeface="DFKai-SB" pitchFamily="65" charset="-120"/>
                <a:cs typeface="Arial" pitchFamily="34" charset="0"/>
              </a:rPr>
              <a:t> The ratio of the density of a substance to the density of some standard substance at a specified temperature (Usually water at 4 C, for which </a:t>
            </a:r>
            <a:r>
              <a:rPr lang="el-GR" altLang="zh-TW" sz="2400" b="1" i="1" smtClean="0">
                <a:latin typeface="Arial" pitchFamily="34" charset="0"/>
                <a:ea typeface="新細明體" pitchFamily="18" charset="-120"/>
              </a:rPr>
              <a:t>ρ</a:t>
            </a:r>
            <a:r>
              <a:rPr lang="en-US" altLang="zh-TW" sz="900" b="1" i="1" smtClean="0">
                <a:latin typeface="Arial" pitchFamily="34" charset="0"/>
                <a:ea typeface="新細明體" pitchFamily="18" charset="-120"/>
              </a:rPr>
              <a:t>H2O</a:t>
            </a:r>
            <a:r>
              <a:rPr lang="en-US" altLang="zh-TW" sz="2400" b="1" smtClean="0">
                <a:latin typeface="Arial" pitchFamily="34" charset="0"/>
                <a:ea typeface="DFKai-SB" pitchFamily="65" charset="-120"/>
              </a:rPr>
              <a:t> = 1000kg/</a:t>
            </a:r>
            <a:r>
              <a:rPr lang="en-US" altLang="zh-TW" sz="2400" b="1" i="1" smtClean="0">
                <a:solidFill>
                  <a:schemeClr val="tx2"/>
                </a:solidFill>
                <a:latin typeface="Arial" pitchFamily="34" charset="0"/>
                <a:ea typeface="新細明體" pitchFamily="18" charset="-120"/>
              </a:rPr>
              <a:t>m</a:t>
            </a:r>
            <a:r>
              <a:rPr lang="en-US" altLang="zh-TW" sz="2800" b="1" baseline="30000" smtClean="0">
                <a:ea typeface="新細明體" pitchFamily="18" charset="-120"/>
              </a:rPr>
              <a:t>3</a:t>
            </a:r>
            <a:r>
              <a:rPr lang="en-US" altLang="zh-TW" sz="2400" b="1" smtClean="0">
                <a:latin typeface="Arial" pitchFamily="34" charset="0"/>
                <a:ea typeface="DFKai-SB" pitchFamily="65" charset="-120"/>
              </a:rPr>
              <a:t>).</a:t>
            </a:r>
          </a:p>
          <a:p>
            <a:pPr marL="381000" indent="-285750" defTabSz="285750">
              <a:lnSpc>
                <a:spcPct val="90000"/>
              </a:lnSpc>
              <a:buClr>
                <a:schemeClr val="tx1"/>
              </a:buClr>
              <a:buFont typeface="Wingdings" pitchFamily="2" charset="2"/>
              <a:buNone/>
              <a:defRPr/>
            </a:pPr>
            <a:r>
              <a:rPr lang="en-US" altLang="zh-TW" sz="2400" b="1" smtClean="0">
                <a:latin typeface="Arial" pitchFamily="34" charset="0"/>
                <a:ea typeface="DFKai-SB" pitchFamily="65" charset="-120"/>
              </a:rPr>
              <a:t>        SG = </a:t>
            </a:r>
            <a:r>
              <a:rPr lang="el-GR" altLang="zh-TW" sz="2400" b="1" i="1" smtClean="0">
                <a:latin typeface="Arial" pitchFamily="34" charset="0"/>
                <a:ea typeface="新細明體" pitchFamily="18" charset="-120"/>
              </a:rPr>
              <a:t>ρ</a:t>
            </a:r>
            <a:r>
              <a:rPr lang="en-US" altLang="zh-TW" sz="2400" b="1" i="1" smtClean="0">
                <a:latin typeface="Arial" pitchFamily="34" charset="0"/>
                <a:ea typeface="新細明體" pitchFamily="18" charset="-120"/>
              </a:rPr>
              <a:t>/</a:t>
            </a:r>
            <a:r>
              <a:rPr lang="el-GR" altLang="zh-TW" sz="2400" b="1" i="1" smtClean="0">
                <a:latin typeface="Arial" pitchFamily="34" charset="0"/>
                <a:ea typeface="新細明體" pitchFamily="18" charset="-120"/>
              </a:rPr>
              <a:t>ρ</a:t>
            </a:r>
            <a:r>
              <a:rPr lang="en-US" altLang="zh-TW" sz="900" b="1" i="1" smtClean="0">
                <a:latin typeface="Arial" pitchFamily="34" charset="0"/>
                <a:ea typeface="新細明體" pitchFamily="18" charset="-120"/>
              </a:rPr>
              <a:t>H2O</a:t>
            </a:r>
          </a:p>
          <a:p>
            <a:pPr marL="381000" indent="-285750" defTabSz="285750">
              <a:lnSpc>
                <a:spcPct val="90000"/>
              </a:lnSpc>
              <a:buClr>
                <a:schemeClr val="tx1"/>
              </a:buClr>
              <a:buFont typeface="Wingdings" pitchFamily="2" charset="2"/>
              <a:buChar char="§"/>
              <a:defRPr/>
            </a:pPr>
            <a:r>
              <a:rPr lang="en-US" altLang="zh-TW" sz="2400" b="1" smtClean="0">
                <a:solidFill>
                  <a:srgbClr val="FF0000"/>
                </a:solidFill>
                <a:latin typeface="Arial" pitchFamily="34" charset="0"/>
                <a:ea typeface="DFKai-SB" pitchFamily="65" charset="-120"/>
              </a:rPr>
              <a:t>Specific weight: </a:t>
            </a:r>
            <a:r>
              <a:rPr lang="en-US" altLang="zh-TW" sz="2400" b="1" smtClean="0">
                <a:latin typeface="Arial" pitchFamily="34" charset="0"/>
                <a:ea typeface="DFKai-SB" pitchFamily="65" charset="-120"/>
              </a:rPr>
              <a:t>The weight of a unit volume of a substance.</a:t>
            </a:r>
          </a:p>
          <a:p>
            <a:pPr marL="381000" indent="-285750" defTabSz="285750">
              <a:lnSpc>
                <a:spcPct val="90000"/>
              </a:lnSpc>
              <a:buClr>
                <a:schemeClr val="tx1"/>
              </a:buClr>
              <a:buFont typeface="Wingdings" pitchFamily="2" charset="2"/>
              <a:buNone/>
              <a:defRPr/>
            </a:pPr>
            <a:r>
              <a:rPr lang="en-US" altLang="zh-TW" sz="2400" b="1" smtClean="0">
                <a:solidFill>
                  <a:srgbClr val="FF0000"/>
                </a:solidFill>
                <a:latin typeface="Arial" pitchFamily="34" charset="0"/>
                <a:ea typeface="DFKai-SB" pitchFamily="65" charset="-120"/>
              </a:rPr>
              <a:t>       </a:t>
            </a:r>
            <a:r>
              <a:rPr lang="en-US" altLang="zh-TW" sz="2400" b="1" smtClean="0">
                <a:latin typeface="Arial" pitchFamily="34" charset="0"/>
                <a:ea typeface="DFKai-SB" pitchFamily="65" charset="-120"/>
              </a:rPr>
              <a:t>Specific weight   </a:t>
            </a:r>
            <a:r>
              <a:rPr lang="el-GR" altLang="zh-TW" sz="2400" b="1" smtClean="0">
                <a:latin typeface="Arial" pitchFamily="34" charset="0"/>
                <a:ea typeface="DFKai-SB" pitchFamily="65" charset="-120"/>
              </a:rPr>
              <a:t>γ</a:t>
            </a:r>
            <a:r>
              <a:rPr lang="en-US" altLang="zh-TW" sz="1400" b="1" smtClean="0">
                <a:latin typeface="Arial" pitchFamily="34" charset="0"/>
                <a:ea typeface="DFKai-SB" pitchFamily="65" charset="-120"/>
              </a:rPr>
              <a:t>s </a:t>
            </a:r>
            <a:r>
              <a:rPr lang="en-US" altLang="zh-TW" sz="2400" b="1" smtClean="0">
                <a:latin typeface="Arial" pitchFamily="34" charset="0"/>
                <a:ea typeface="DFKai-SB" pitchFamily="65" charset="-120"/>
              </a:rPr>
              <a:t>= </a:t>
            </a:r>
            <a:r>
              <a:rPr lang="el-GR" altLang="zh-TW" sz="2400" b="1" i="1" smtClean="0">
                <a:latin typeface="Arial" pitchFamily="34" charset="0"/>
                <a:ea typeface="新細明體" pitchFamily="18" charset="-120"/>
              </a:rPr>
              <a:t>ρ</a:t>
            </a:r>
            <a:r>
              <a:rPr lang="en-US" altLang="zh-TW" sz="2400" b="1" smtClean="0">
                <a:latin typeface="Arial" pitchFamily="34" charset="0"/>
                <a:ea typeface="DFKai-SB" pitchFamily="65" charset="-120"/>
              </a:rPr>
              <a:t>g</a:t>
            </a:r>
            <a:endParaRPr lang="el-GR" altLang="zh-TW" sz="900" b="1" smtClean="0">
              <a:latin typeface="Arial" pitchFamily="34" charset="0"/>
              <a:ea typeface="DFKai-SB" pitchFamily="65" charset="-120"/>
            </a:endParaRPr>
          </a:p>
          <a:p>
            <a:pPr marL="381000" indent="-285750" defTabSz="285750">
              <a:lnSpc>
                <a:spcPct val="90000"/>
              </a:lnSpc>
              <a:buClr>
                <a:schemeClr val="tx1"/>
              </a:buClr>
              <a:buFont typeface="Wingdings" pitchFamily="2" charset="2"/>
              <a:buChar char="§"/>
              <a:defRPr/>
            </a:pPr>
            <a:endParaRPr lang="zh-TW" altLang="en-US" b="1" smtClean="0">
              <a:solidFill>
                <a:srgbClr val="FF0000"/>
              </a:solidFill>
              <a:latin typeface="Arial" pitchFamily="34" charset="0"/>
              <a:ea typeface="新細明體" pitchFamily="18" charset="-120"/>
            </a:endParaRPr>
          </a:p>
        </p:txBody>
      </p:sp>
      <p:sp>
        <p:nvSpPr>
          <p:cNvPr id="4" name="Footer Placeholder 3"/>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bwMode="auto">
          <a:xfrm>
            <a:off x="628650" y="438150"/>
            <a:ext cx="7772400" cy="1028700"/>
          </a:xfrm>
          <a:solidFill>
            <a:schemeClr val="bg1"/>
          </a:solidFill>
          <a:ln>
            <a:solidFill>
              <a:schemeClr val="tx1"/>
            </a:solidFill>
            <a:miter lim="800000"/>
            <a:headEnd/>
            <a:tailEnd/>
          </a:ln>
          <a:effectLst>
            <a:outerShdw dist="107763" dir="2700000" algn="ctr" rotWithShape="0">
              <a:schemeClr val="tx1"/>
            </a:outerShdw>
          </a:effectLst>
        </p:spPr>
        <p:txBody>
          <a:bodyPr vert="horz" wrap="square" lIns="91440" tIns="45720" rIns="91440" bIns="45720" numCol="1" anchor="t" anchorCtr="0" compatLnSpc="1">
            <a:prstTxWarp prst="textNoShape">
              <a:avLst/>
            </a:prstTxWarp>
          </a:bodyPr>
          <a:lstStyle/>
          <a:p>
            <a:pPr>
              <a:defRPr/>
            </a:pPr>
            <a:r>
              <a:rPr lang="en-US" altLang="zh-TW" sz="4000" dirty="0" smtClean="0">
                <a:solidFill>
                  <a:srgbClr val="FF3300"/>
                </a:solidFill>
                <a:latin typeface="Arial" pitchFamily="34" charset="0"/>
                <a:ea typeface="新細明體" pitchFamily="18" charset="-120"/>
              </a:rPr>
              <a:t>State and Equilibrium</a:t>
            </a:r>
          </a:p>
        </p:txBody>
      </p:sp>
      <p:sp>
        <p:nvSpPr>
          <p:cNvPr id="40963" name="Rectangle 3"/>
          <p:cNvSpPr>
            <a:spLocks noGrp="1" noChangeArrowheads="1"/>
          </p:cNvSpPr>
          <p:nvPr>
            <p:ph idx="1"/>
          </p:nvPr>
        </p:nvSpPr>
        <p:spPr bwMode="auto">
          <a:xfrm>
            <a:off x="685800" y="1714500"/>
            <a:ext cx="7772400" cy="4610100"/>
          </a:xfrm>
          <a:solidFill>
            <a:schemeClr val="bg1"/>
          </a:solidFill>
          <a:ln>
            <a:solidFill>
              <a:schemeClr val="tx1"/>
            </a:solidFill>
            <a:miter lim="800000"/>
            <a:headEnd/>
            <a:tailEnd/>
          </a:ln>
          <a:effectLst>
            <a:outerShdw dist="107763" dir="2700000" algn="ctr" rotWithShape="0">
              <a:schemeClr val="tx1"/>
            </a:outerShdw>
          </a:effectLst>
        </p:spPr>
        <p:txBody>
          <a:bodyPr vert="horz" wrap="square" lIns="91440" tIns="45720" rIns="91440" bIns="45720" numCol="1" anchor="t" anchorCtr="0" compatLnSpc="1">
            <a:prstTxWarp prst="textNoShape">
              <a:avLst/>
            </a:prstTxWarp>
          </a:bodyPr>
          <a:lstStyle/>
          <a:p>
            <a:pPr marL="381000" indent="-285750" defTabSz="285750">
              <a:buClr>
                <a:schemeClr val="tx1"/>
              </a:buClr>
              <a:buFont typeface="Wingdings" pitchFamily="2" charset="2"/>
              <a:buChar char="§"/>
              <a:defRPr/>
            </a:pPr>
            <a:r>
              <a:rPr lang="en-US" altLang="zh-TW" sz="2800" b="1" i="1" dirty="0" smtClean="0">
                <a:solidFill>
                  <a:schemeClr val="tx2"/>
                </a:solidFill>
                <a:latin typeface="Arial" pitchFamily="34" charset="0"/>
                <a:ea typeface="新細明體" pitchFamily="18" charset="-120"/>
              </a:rPr>
              <a:t> </a:t>
            </a:r>
            <a:r>
              <a:rPr lang="en-US" altLang="zh-TW" sz="2800" b="1" i="1" dirty="0" smtClean="0">
                <a:solidFill>
                  <a:srgbClr val="FF0000"/>
                </a:solidFill>
                <a:latin typeface="Arial" pitchFamily="34" charset="0"/>
                <a:ea typeface="新細明體" pitchFamily="18" charset="-120"/>
              </a:rPr>
              <a:t>State:</a:t>
            </a:r>
            <a:r>
              <a:rPr lang="en-US" altLang="zh-TW" sz="2800" b="1" dirty="0" smtClean="0">
                <a:solidFill>
                  <a:schemeClr val="tx2"/>
                </a:solidFill>
                <a:latin typeface="Arial" pitchFamily="34" charset="0"/>
                <a:ea typeface="DFKai-SB" pitchFamily="65" charset="-120"/>
              </a:rPr>
              <a:t> </a:t>
            </a:r>
          </a:p>
          <a:p>
            <a:pPr marL="381000" indent="-285750" defTabSz="285750">
              <a:buClr>
                <a:schemeClr val="tx1"/>
              </a:buClr>
              <a:buFont typeface="Wingdings" pitchFamily="2" charset="2"/>
              <a:buNone/>
              <a:defRPr/>
            </a:pPr>
            <a:r>
              <a:rPr lang="en-US" altLang="zh-TW" sz="2800" b="1" dirty="0" smtClean="0">
                <a:solidFill>
                  <a:schemeClr val="tx2"/>
                </a:solidFill>
                <a:latin typeface="Arial" pitchFamily="34" charset="0"/>
                <a:ea typeface="DFKai-SB" pitchFamily="65" charset="-120"/>
              </a:rPr>
              <a:t>  </a:t>
            </a:r>
            <a:r>
              <a:rPr lang="en-US" altLang="zh-TW" sz="2800" b="1" i="1" dirty="0" smtClean="0">
                <a:solidFill>
                  <a:schemeClr val="tx2"/>
                </a:solidFill>
                <a:latin typeface="Arial" pitchFamily="34" charset="0"/>
                <a:ea typeface="DFKai-SB" pitchFamily="65" charset="-120"/>
              </a:rPr>
              <a:t>The state of a system is described by its properties</a:t>
            </a:r>
            <a:r>
              <a:rPr lang="en-US" altLang="zh-TW" sz="2800" b="1" dirty="0" smtClean="0">
                <a:solidFill>
                  <a:schemeClr val="tx2"/>
                </a:solidFill>
                <a:latin typeface="Arial" pitchFamily="34" charset="0"/>
                <a:ea typeface="DFKai-SB" pitchFamily="65" charset="-120"/>
              </a:rPr>
              <a:t>. </a:t>
            </a:r>
            <a:r>
              <a:rPr lang="en-US" altLang="zh-TW" sz="2800" b="1" i="1" dirty="0" smtClean="0">
                <a:solidFill>
                  <a:schemeClr val="tx2"/>
                </a:solidFill>
                <a:latin typeface="Arial" pitchFamily="34" charset="0"/>
                <a:ea typeface="新細明體" pitchFamily="18" charset="-120"/>
              </a:rPr>
              <a:t>A description at the system.</a:t>
            </a:r>
            <a:endParaRPr lang="en-US" altLang="zh-TW" sz="2800" b="1" dirty="0" smtClean="0">
              <a:solidFill>
                <a:srgbClr val="FF9900"/>
              </a:solidFill>
              <a:latin typeface="Arial" pitchFamily="34" charset="0"/>
              <a:ea typeface="DFKai-SB" pitchFamily="65" charset="-120"/>
            </a:endParaRPr>
          </a:p>
          <a:p>
            <a:pPr marL="381000" indent="-285750" defTabSz="285750">
              <a:buClr>
                <a:schemeClr val="tx1"/>
              </a:buClr>
              <a:buFont typeface="Wingdings" pitchFamily="2" charset="2"/>
              <a:buChar char="§"/>
              <a:defRPr/>
            </a:pPr>
            <a:r>
              <a:rPr lang="en-US" altLang="zh-TW" sz="2800" b="1" i="1" dirty="0" smtClean="0">
                <a:solidFill>
                  <a:srgbClr val="FF0000"/>
                </a:solidFill>
                <a:latin typeface="Arial" pitchFamily="34" charset="0"/>
                <a:ea typeface="DFKai-SB" pitchFamily="65" charset="-120"/>
              </a:rPr>
              <a:t>Equilibrium:</a:t>
            </a:r>
            <a:r>
              <a:rPr lang="en-US" altLang="zh-TW" sz="2800" b="1" i="1" dirty="0" smtClean="0">
                <a:solidFill>
                  <a:schemeClr val="tx2"/>
                </a:solidFill>
                <a:latin typeface="Arial" pitchFamily="34" charset="0"/>
                <a:ea typeface="DFKai-SB" pitchFamily="65" charset="-120"/>
              </a:rPr>
              <a:t> </a:t>
            </a:r>
          </a:p>
          <a:p>
            <a:pPr marL="381000" indent="-285750" defTabSz="285750">
              <a:buClr>
                <a:schemeClr val="tx1"/>
              </a:buClr>
              <a:buFont typeface="Wingdings" pitchFamily="2" charset="2"/>
              <a:buNone/>
              <a:defRPr/>
            </a:pPr>
            <a:r>
              <a:rPr lang="en-US" altLang="zh-TW" sz="2800" b="1" i="1" dirty="0" smtClean="0">
                <a:latin typeface="Arial" pitchFamily="34" charset="0"/>
                <a:ea typeface="DFKai-SB" pitchFamily="65" charset="-120"/>
              </a:rPr>
              <a:t>      </a:t>
            </a:r>
            <a:r>
              <a:rPr lang="en-US" altLang="zh-TW" sz="2800" b="1" i="1" dirty="0" smtClean="0">
                <a:solidFill>
                  <a:schemeClr val="accent2"/>
                </a:solidFill>
                <a:latin typeface="Arial" pitchFamily="34" charset="0"/>
                <a:ea typeface="DFKai-SB" pitchFamily="65" charset="-120"/>
              </a:rPr>
              <a:t>A state of balance</a:t>
            </a:r>
          </a:p>
          <a:p>
            <a:pPr marL="381000" indent="-285750" defTabSz="285750">
              <a:buClr>
                <a:schemeClr val="tx1"/>
              </a:buClr>
              <a:buFont typeface="Wingdings" pitchFamily="2" charset="2"/>
              <a:buNone/>
              <a:defRPr/>
            </a:pPr>
            <a:r>
              <a:rPr lang="en-US" altLang="zh-TW" sz="2800" b="1" i="1" dirty="0" smtClean="0">
                <a:latin typeface="Arial" pitchFamily="34" charset="0"/>
                <a:ea typeface="DFKai-SB" pitchFamily="65" charset="-120"/>
              </a:rPr>
              <a:t>  -thermal equilibrium</a:t>
            </a:r>
            <a:r>
              <a:rPr lang="en-US" altLang="zh-TW" sz="2800" b="1" i="1" dirty="0" smtClean="0">
                <a:solidFill>
                  <a:schemeClr val="tx2"/>
                </a:solidFill>
                <a:latin typeface="Arial" pitchFamily="34" charset="0"/>
                <a:ea typeface="DFKai-SB" pitchFamily="65" charset="-120"/>
              </a:rPr>
              <a:t> : T</a:t>
            </a:r>
            <a:endParaRPr lang="en-US" altLang="zh-TW" sz="2800" b="1" i="1" dirty="0" smtClean="0">
              <a:solidFill>
                <a:srgbClr val="00CC99"/>
              </a:solidFill>
              <a:latin typeface="Arial" pitchFamily="34" charset="0"/>
              <a:ea typeface="DFKai-SB" pitchFamily="65" charset="-120"/>
            </a:endParaRPr>
          </a:p>
          <a:p>
            <a:pPr marL="381000" indent="-285750" defTabSz="285750">
              <a:buClr>
                <a:schemeClr val="tx1"/>
              </a:buClr>
              <a:buFont typeface="Wingdings" pitchFamily="2" charset="2"/>
              <a:buNone/>
              <a:defRPr/>
            </a:pPr>
            <a:r>
              <a:rPr lang="en-US" altLang="zh-TW" sz="2800" b="1" i="1" dirty="0" smtClean="0">
                <a:solidFill>
                  <a:schemeClr val="tx2"/>
                </a:solidFill>
                <a:latin typeface="Arial" pitchFamily="34" charset="0"/>
                <a:ea typeface="DFKai-SB" pitchFamily="65" charset="-120"/>
              </a:rPr>
              <a:t>  -mechanical </a:t>
            </a:r>
            <a:r>
              <a:rPr lang="en-US" altLang="zh-TW" sz="2800" b="1" i="1" dirty="0" smtClean="0">
                <a:latin typeface="Arial" pitchFamily="34" charset="0"/>
                <a:ea typeface="DFKai-SB" pitchFamily="65" charset="-120"/>
              </a:rPr>
              <a:t>equilibrium: P</a:t>
            </a:r>
          </a:p>
          <a:p>
            <a:pPr marL="381000" indent="-285750" defTabSz="285750">
              <a:buClr>
                <a:schemeClr val="tx1"/>
              </a:buClr>
              <a:buFont typeface="Wingdings" pitchFamily="2" charset="2"/>
              <a:buNone/>
              <a:defRPr/>
            </a:pPr>
            <a:r>
              <a:rPr lang="zh-TW" altLang="en-US" sz="2800" b="1" i="1" dirty="0" smtClean="0">
                <a:latin typeface="Arial" pitchFamily="34" charset="0"/>
                <a:ea typeface="DFKai-SB" pitchFamily="65" charset="-120"/>
              </a:rPr>
              <a:t>  </a:t>
            </a:r>
            <a:r>
              <a:rPr lang="en-US" altLang="zh-TW" sz="2800" b="1" i="1" dirty="0" smtClean="0">
                <a:latin typeface="Arial" pitchFamily="34" charset="0"/>
                <a:ea typeface="DFKai-SB" pitchFamily="65" charset="-120"/>
              </a:rPr>
              <a:t>-chemical equilibrium: t</a:t>
            </a:r>
            <a:endParaRPr lang="en-US" altLang="zh-TW" sz="2800" b="1" dirty="0" smtClean="0">
              <a:latin typeface="Arial" pitchFamily="34" charset="0"/>
              <a:ea typeface="DFKai-SB" pitchFamily="65" charset="-120"/>
            </a:endParaRPr>
          </a:p>
          <a:p>
            <a:pPr marL="381000" indent="-285750" defTabSz="285750">
              <a:buClr>
                <a:schemeClr val="tx1"/>
              </a:buClr>
              <a:buFont typeface="Wingdings" pitchFamily="2" charset="2"/>
              <a:buChar char="§"/>
              <a:defRPr/>
            </a:pPr>
            <a:endParaRPr lang="zh-TW" altLang="en-US" sz="3600" b="1" dirty="0" smtClean="0">
              <a:latin typeface="Arial" pitchFamily="34" charset="0"/>
              <a:ea typeface="新細明體" pitchFamily="18" charset="-120"/>
            </a:endParaRPr>
          </a:p>
        </p:txBody>
      </p:sp>
      <p:sp>
        <p:nvSpPr>
          <p:cNvPr id="4" name="Footer Placeholder 3"/>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3" name="Rectangle 3"/>
          <p:cNvSpPr>
            <a:spLocks noGrp="1" noChangeArrowheads="1"/>
          </p:cNvSpPr>
          <p:nvPr>
            <p:ph idx="1"/>
          </p:nvPr>
        </p:nvSpPr>
        <p:spPr bwMode="auto">
          <a:xfrm>
            <a:off x="685800" y="857250"/>
            <a:ext cx="7772400" cy="5467350"/>
          </a:xfrm>
          <a:solidFill>
            <a:schemeClr val="bg1"/>
          </a:solidFill>
          <a:ln>
            <a:solidFill>
              <a:schemeClr val="tx1"/>
            </a:solidFill>
            <a:miter lim="800000"/>
            <a:headEnd/>
            <a:tailEnd/>
          </a:ln>
          <a:effectLst>
            <a:outerShdw dist="107763" dir="2700000" algn="ctr" rotWithShape="0">
              <a:schemeClr val="tx1"/>
            </a:outerShdw>
          </a:effectLst>
        </p:spPr>
        <p:txBody>
          <a:bodyPr vert="horz" wrap="square" lIns="91440" tIns="45720" rIns="91440" bIns="45720" numCol="1" anchor="t" anchorCtr="0" compatLnSpc="1">
            <a:prstTxWarp prst="textNoShape">
              <a:avLst/>
            </a:prstTxWarp>
          </a:bodyPr>
          <a:lstStyle/>
          <a:p>
            <a:pPr marL="381000" indent="-285750" defTabSz="285750">
              <a:buClr>
                <a:schemeClr val="tx1"/>
              </a:buClr>
              <a:buFontTx/>
              <a:buNone/>
              <a:defRPr/>
            </a:pPr>
            <a:r>
              <a:rPr lang="en-US" altLang="zh-TW" b="1" dirty="0" smtClean="0">
                <a:solidFill>
                  <a:schemeClr val="tx2"/>
                </a:solidFill>
                <a:latin typeface="Arial" pitchFamily="34" charset="0"/>
                <a:ea typeface="DFKai-SB" pitchFamily="65" charset="-120"/>
              </a:rPr>
              <a:t>  </a:t>
            </a:r>
            <a:endParaRPr lang="zh-TW" altLang="en-US" b="1" dirty="0" smtClean="0">
              <a:solidFill>
                <a:schemeClr val="tx2"/>
              </a:solidFill>
              <a:latin typeface="Arial" pitchFamily="34" charset="0"/>
              <a:ea typeface="DFKai-SB" pitchFamily="65" charset="-120"/>
            </a:endParaRPr>
          </a:p>
        </p:txBody>
      </p:sp>
      <p:graphicFrame>
        <p:nvGraphicFramePr>
          <p:cNvPr id="4" name="Table 3"/>
          <p:cNvGraphicFramePr>
            <a:graphicFrameLocks noGrp="1"/>
          </p:cNvGraphicFramePr>
          <p:nvPr/>
        </p:nvGraphicFramePr>
        <p:xfrm>
          <a:off x="928688" y="1714500"/>
          <a:ext cx="7286676" cy="3035964"/>
        </p:xfrm>
        <a:graphic>
          <a:graphicData uri="http://schemas.openxmlformats.org/drawingml/2006/table">
            <a:tbl>
              <a:tblPr firstRow="1" bandRow="1">
                <a:tableStyleId>{5C22544A-7EE6-4342-B048-85BDC9FD1C3A}</a:tableStyleId>
              </a:tblPr>
              <a:tblGrid>
                <a:gridCol w="2428892"/>
                <a:gridCol w="2428892"/>
                <a:gridCol w="2428892"/>
              </a:tblGrid>
              <a:tr h="1285884">
                <a:tc>
                  <a:txBody>
                    <a:bodyPr/>
                    <a:lstStyle/>
                    <a:p>
                      <a:pPr algn="ctr"/>
                      <a:r>
                        <a:rPr lang="en-US" sz="2600" dirty="0" smtClean="0">
                          <a:solidFill>
                            <a:schemeClr val="tx1"/>
                          </a:solidFill>
                        </a:rPr>
                        <a:t>Thermal  </a:t>
                      </a:r>
                      <a:r>
                        <a:rPr lang="en-US" altLang="zh-TW" sz="2600" b="1" i="1" dirty="0" smtClean="0">
                          <a:solidFill>
                            <a:schemeClr val="tx1"/>
                          </a:solidFill>
                          <a:latin typeface="Arial" pitchFamily="34" charset="0"/>
                          <a:ea typeface="DFKai-SB" pitchFamily="65" charset="-120"/>
                        </a:rPr>
                        <a:t>equilibrium</a:t>
                      </a:r>
                      <a:endParaRPr lang="en-IN" sz="2600" dirty="0">
                        <a:solidFill>
                          <a:schemeClr val="tx1"/>
                        </a:solidFill>
                      </a:endParaRPr>
                    </a:p>
                  </a:txBody>
                  <a:tcPr/>
                </a:tc>
                <a:tc>
                  <a:txBody>
                    <a:bodyPr/>
                    <a:lstStyle/>
                    <a:p>
                      <a:pPr algn="ctr"/>
                      <a:r>
                        <a:rPr lang="en-US" sz="2600" dirty="0" smtClean="0">
                          <a:solidFill>
                            <a:schemeClr val="tx1"/>
                          </a:solidFill>
                        </a:rPr>
                        <a:t>Mechanical </a:t>
                      </a:r>
                      <a:r>
                        <a:rPr lang="en-US" altLang="zh-TW" sz="2600" b="1" i="1" dirty="0" smtClean="0">
                          <a:solidFill>
                            <a:schemeClr val="tx1"/>
                          </a:solidFill>
                          <a:latin typeface="Arial" pitchFamily="34" charset="0"/>
                          <a:ea typeface="DFKai-SB" pitchFamily="65" charset="-120"/>
                        </a:rPr>
                        <a:t>equilibrium</a:t>
                      </a:r>
                      <a:endParaRPr lang="en-IN" sz="2600" dirty="0">
                        <a:solidFill>
                          <a:schemeClr val="tx1"/>
                        </a:solidFill>
                      </a:endParaRPr>
                    </a:p>
                  </a:txBody>
                  <a:tcPr/>
                </a:tc>
                <a:tc>
                  <a:txBody>
                    <a:bodyPr/>
                    <a:lstStyle/>
                    <a:p>
                      <a:pPr algn="ctr"/>
                      <a:r>
                        <a:rPr lang="en-US" sz="2600" dirty="0" smtClean="0">
                          <a:solidFill>
                            <a:schemeClr val="tx1"/>
                          </a:solidFill>
                        </a:rPr>
                        <a:t>Chemical </a:t>
                      </a:r>
                      <a:r>
                        <a:rPr lang="en-US" altLang="zh-TW" sz="2600" b="1" i="1" dirty="0" smtClean="0">
                          <a:solidFill>
                            <a:schemeClr val="tx1"/>
                          </a:solidFill>
                          <a:latin typeface="Arial" pitchFamily="34" charset="0"/>
                          <a:ea typeface="DFKai-SB" pitchFamily="65" charset="-120"/>
                        </a:rPr>
                        <a:t>equilibrium</a:t>
                      </a:r>
                      <a:endParaRPr lang="en-IN" sz="2600" dirty="0">
                        <a:solidFill>
                          <a:schemeClr val="tx1"/>
                        </a:solidFill>
                      </a:endParaRPr>
                    </a:p>
                  </a:txBody>
                  <a:tcPr/>
                </a:tc>
              </a:tr>
              <a:tr h="1750080">
                <a:tc>
                  <a:txBody>
                    <a:bodyPr/>
                    <a:lstStyle/>
                    <a:p>
                      <a:pPr algn="ctr"/>
                      <a:r>
                        <a:rPr lang="en-US" sz="2600" b="1" dirty="0" smtClean="0"/>
                        <a:t>Temperature uniform         (Zero</a:t>
                      </a:r>
                      <a:r>
                        <a:rPr lang="en-US" sz="2600" b="1" baseline="30000" dirty="0" smtClean="0"/>
                        <a:t>th</a:t>
                      </a:r>
                      <a:r>
                        <a:rPr lang="en-US" sz="2600" b="1" dirty="0" smtClean="0"/>
                        <a:t> law)</a:t>
                      </a:r>
                      <a:endParaRPr lang="en-IN" sz="2600" b="1" dirty="0"/>
                    </a:p>
                  </a:txBody>
                  <a:tcPr/>
                </a:tc>
                <a:tc>
                  <a:txBody>
                    <a:bodyPr/>
                    <a:lstStyle/>
                    <a:p>
                      <a:pPr algn="ctr"/>
                      <a:endParaRPr lang="en-US" sz="2600" b="1" dirty="0" smtClean="0"/>
                    </a:p>
                    <a:p>
                      <a:pPr algn="ctr"/>
                      <a:r>
                        <a:rPr lang="el-GR" sz="2600" b="1" dirty="0" smtClean="0"/>
                        <a:t>Σ</a:t>
                      </a:r>
                      <a:r>
                        <a:rPr lang="en-US" sz="2600" b="1" dirty="0" smtClean="0"/>
                        <a:t>F = 0</a:t>
                      </a:r>
                    </a:p>
                    <a:p>
                      <a:pPr algn="ctr"/>
                      <a:endParaRPr lang="en-US" sz="400" b="1" dirty="0" smtClean="0"/>
                    </a:p>
                    <a:p>
                      <a:pPr algn="ctr"/>
                      <a:r>
                        <a:rPr lang="en-US" sz="2600" b="1" dirty="0" smtClean="0"/>
                        <a:t>ΣM = 0</a:t>
                      </a:r>
                      <a:endParaRPr lang="en-IN" sz="2600" b="1" dirty="0"/>
                    </a:p>
                  </a:txBody>
                  <a:tcPr/>
                </a:tc>
                <a:tc>
                  <a:txBody>
                    <a:bodyPr/>
                    <a:lstStyle/>
                    <a:p>
                      <a:pPr algn="ctr"/>
                      <a:r>
                        <a:rPr lang="en-US" sz="2600" b="1" dirty="0" smtClean="0"/>
                        <a:t>Chemical potential uniform</a:t>
                      </a:r>
                      <a:endParaRPr lang="en-IN" sz="2600" b="1" dirty="0"/>
                    </a:p>
                  </a:txBody>
                  <a:tcPr/>
                </a:tc>
              </a:tr>
            </a:tbl>
          </a:graphicData>
        </a:graphic>
      </p:graphicFrame>
      <p:cxnSp>
        <p:nvCxnSpPr>
          <p:cNvPr id="49169" name="Straight Arrow Connector 6"/>
          <p:cNvCxnSpPr>
            <a:cxnSpLocks noChangeShapeType="1"/>
          </p:cNvCxnSpPr>
          <p:nvPr/>
        </p:nvCxnSpPr>
        <p:spPr bwMode="auto">
          <a:xfrm>
            <a:off x="4357688" y="3429000"/>
            <a:ext cx="214312" cy="1588"/>
          </a:xfrm>
          <a:prstGeom prst="straightConnector1">
            <a:avLst/>
          </a:prstGeom>
          <a:noFill/>
          <a:ln w="9525" algn="ctr">
            <a:solidFill>
              <a:schemeClr val="tx1"/>
            </a:solidFill>
            <a:round/>
            <a:headEnd/>
            <a:tailEnd type="arrow" w="med" len="med"/>
          </a:ln>
        </p:spPr>
      </p:cxnSp>
      <p:cxnSp>
        <p:nvCxnSpPr>
          <p:cNvPr id="49170" name="Straight Arrow Connector 7"/>
          <p:cNvCxnSpPr>
            <a:cxnSpLocks noChangeShapeType="1"/>
          </p:cNvCxnSpPr>
          <p:nvPr/>
        </p:nvCxnSpPr>
        <p:spPr bwMode="auto">
          <a:xfrm>
            <a:off x="4357688" y="3927475"/>
            <a:ext cx="214312" cy="1588"/>
          </a:xfrm>
          <a:prstGeom prst="straightConnector1">
            <a:avLst/>
          </a:prstGeom>
          <a:noFill/>
          <a:ln w="9525" algn="ctr">
            <a:solidFill>
              <a:schemeClr val="tx1"/>
            </a:solidFill>
            <a:round/>
            <a:headEnd/>
            <a:tailEnd type="arrow" w="med" len="med"/>
          </a:ln>
        </p:spPr>
      </p:cxnSp>
      <p:sp>
        <p:nvSpPr>
          <p:cNvPr id="6" name="Footer Placeholder 5"/>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bwMode="auto">
          <a:xfrm>
            <a:off x="628650" y="438150"/>
            <a:ext cx="7772400" cy="1028700"/>
          </a:xfrm>
          <a:solidFill>
            <a:schemeClr val="bg1"/>
          </a:solidFill>
          <a:ln>
            <a:solidFill>
              <a:schemeClr val="tx1"/>
            </a:solidFill>
            <a:miter lim="800000"/>
            <a:headEnd/>
            <a:tailEnd/>
          </a:ln>
          <a:effectLst>
            <a:outerShdw dist="107763" dir="2700000" algn="ctr" rotWithShape="0">
              <a:schemeClr val="tx1"/>
            </a:outerShdw>
          </a:effectLst>
        </p:spPr>
        <p:txBody>
          <a:bodyPr vert="horz" wrap="square" lIns="91440" tIns="45720" rIns="91440" bIns="45720" numCol="1" anchor="t" anchorCtr="0" compatLnSpc="1">
            <a:prstTxWarp prst="textNoShape">
              <a:avLst/>
            </a:prstTxWarp>
          </a:bodyPr>
          <a:lstStyle/>
          <a:p>
            <a:pPr>
              <a:defRPr/>
            </a:pPr>
            <a:r>
              <a:rPr lang="en-US" altLang="zh-TW" sz="4000" dirty="0" smtClean="0">
                <a:solidFill>
                  <a:srgbClr val="FF3300"/>
                </a:solidFill>
                <a:latin typeface="Arial" pitchFamily="34" charset="0"/>
                <a:ea typeface="新細明體" pitchFamily="18" charset="-120"/>
              </a:rPr>
              <a:t>Processes and Cycles</a:t>
            </a:r>
          </a:p>
        </p:txBody>
      </p:sp>
      <p:sp>
        <p:nvSpPr>
          <p:cNvPr id="47107" name="Rectangle 3"/>
          <p:cNvSpPr>
            <a:spLocks noGrp="1" noChangeArrowheads="1"/>
          </p:cNvSpPr>
          <p:nvPr>
            <p:ph idx="1"/>
          </p:nvPr>
        </p:nvSpPr>
        <p:spPr bwMode="auto">
          <a:xfrm>
            <a:off x="685800" y="1714500"/>
            <a:ext cx="7772400" cy="4610100"/>
          </a:xfrm>
          <a:solidFill>
            <a:schemeClr val="bg1"/>
          </a:solidFill>
          <a:ln>
            <a:solidFill>
              <a:schemeClr val="tx1"/>
            </a:solidFill>
            <a:miter lim="800000"/>
            <a:headEnd/>
            <a:tailEnd/>
          </a:ln>
          <a:effectLst>
            <a:outerShdw dist="107763" dir="2700000" algn="ctr" rotWithShape="0">
              <a:schemeClr val="tx1"/>
            </a:outerShdw>
          </a:effectLst>
        </p:spPr>
        <p:txBody>
          <a:bodyPr vert="horz" wrap="square" lIns="91440" tIns="45720" rIns="91440" bIns="45720" numCol="1" anchor="t" anchorCtr="0" compatLnSpc="1">
            <a:prstTxWarp prst="textNoShape">
              <a:avLst/>
            </a:prstTxWarp>
          </a:bodyPr>
          <a:lstStyle/>
          <a:p>
            <a:pPr marL="381000" indent="-285750" algn="just" defTabSz="285750">
              <a:lnSpc>
                <a:spcPct val="90000"/>
              </a:lnSpc>
              <a:buClr>
                <a:schemeClr val="tx1"/>
              </a:buClr>
              <a:buFont typeface="Wingdings" pitchFamily="2" charset="2"/>
              <a:buChar char="§"/>
              <a:defRPr/>
            </a:pPr>
            <a:r>
              <a:rPr lang="en-US" altLang="zh-TW" b="1" i="1" dirty="0" err="1" smtClean="0">
                <a:solidFill>
                  <a:srgbClr val="FF0000"/>
                </a:solidFill>
                <a:latin typeface="Arial" pitchFamily="34" charset="0"/>
                <a:ea typeface="新細明體" pitchFamily="18" charset="-120"/>
              </a:rPr>
              <a:t>Process:</a:t>
            </a:r>
            <a:r>
              <a:rPr lang="en-US" altLang="zh-TW" b="1" i="1" dirty="0" err="1" smtClean="0">
                <a:latin typeface="Arial" pitchFamily="34" charset="0"/>
                <a:ea typeface="新細明體" pitchFamily="18" charset="-120"/>
              </a:rPr>
              <a:t>The</a:t>
            </a:r>
            <a:r>
              <a:rPr lang="en-US" altLang="zh-TW" b="1" i="1" dirty="0" smtClean="0">
                <a:latin typeface="Arial" pitchFamily="34" charset="0"/>
                <a:ea typeface="新細明體" pitchFamily="18" charset="-120"/>
              </a:rPr>
              <a:t> sequence of states which a system passes in going from one equilibrium state to another</a:t>
            </a:r>
            <a:endParaRPr lang="en-US" altLang="zh-TW" b="1" i="1" dirty="0" smtClean="0">
              <a:solidFill>
                <a:srgbClr val="FF0000"/>
              </a:solidFill>
              <a:latin typeface="Arial" pitchFamily="34" charset="0"/>
              <a:ea typeface="新細明體" pitchFamily="18" charset="-120"/>
            </a:endParaRPr>
          </a:p>
          <a:p>
            <a:pPr marL="381000" indent="-285750" algn="just" defTabSz="285750">
              <a:lnSpc>
                <a:spcPct val="90000"/>
              </a:lnSpc>
              <a:buClr>
                <a:schemeClr val="tx1"/>
              </a:buClr>
              <a:buFont typeface="Wingdings" pitchFamily="2" charset="2"/>
              <a:buChar char="§"/>
              <a:defRPr/>
            </a:pPr>
            <a:r>
              <a:rPr lang="en-US" altLang="zh-TW" b="1" i="1" dirty="0" smtClean="0">
                <a:solidFill>
                  <a:srgbClr val="FF0000"/>
                </a:solidFill>
                <a:latin typeface="Arial" pitchFamily="34" charset="0"/>
                <a:ea typeface="新細明體" pitchFamily="18" charset="-120"/>
              </a:rPr>
              <a:t>Path: </a:t>
            </a:r>
            <a:r>
              <a:rPr lang="en-US" altLang="zh-TW" b="1" i="1" dirty="0" smtClean="0">
                <a:latin typeface="Arial" pitchFamily="34" charset="0"/>
                <a:ea typeface="新細明體" pitchFamily="18" charset="-120"/>
              </a:rPr>
              <a:t>a system passes during a process</a:t>
            </a:r>
            <a:endParaRPr lang="en-US" altLang="zh-TW" b="1" i="1" dirty="0" smtClean="0">
              <a:solidFill>
                <a:srgbClr val="FF0000"/>
              </a:solidFill>
              <a:latin typeface="Arial" pitchFamily="34" charset="0"/>
              <a:ea typeface="新細明體" pitchFamily="18" charset="-120"/>
            </a:endParaRPr>
          </a:p>
          <a:p>
            <a:pPr marL="381000" indent="-285750" algn="just" defTabSz="285750">
              <a:lnSpc>
                <a:spcPct val="90000"/>
              </a:lnSpc>
              <a:buClr>
                <a:schemeClr val="tx1"/>
              </a:buClr>
              <a:buFont typeface="Wingdings" pitchFamily="2" charset="2"/>
              <a:buChar char="§"/>
              <a:defRPr/>
            </a:pPr>
            <a:r>
              <a:rPr lang="en-US" altLang="zh-TW" b="1" i="1" dirty="0" smtClean="0">
                <a:solidFill>
                  <a:srgbClr val="FF0000"/>
                </a:solidFill>
                <a:latin typeface="Arial" pitchFamily="34" charset="0"/>
                <a:ea typeface="新細明體" pitchFamily="18" charset="-120"/>
              </a:rPr>
              <a:t>Quasi-state process:</a:t>
            </a:r>
          </a:p>
          <a:p>
            <a:pPr marL="381000" indent="-285750" algn="just" defTabSz="285750">
              <a:lnSpc>
                <a:spcPct val="90000"/>
              </a:lnSpc>
              <a:buClr>
                <a:schemeClr val="tx1"/>
              </a:buClr>
              <a:buFont typeface="Wingdings" pitchFamily="2" charset="2"/>
              <a:buNone/>
              <a:defRPr/>
            </a:pPr>
            <a:r>
              <a:rPr lang="en-US" altLang="zh-TW" b="1" i="1" dirty="0" smtClean="0">
                <a:solidFill>
                  <a:srgbClr val="FF0000"/>
                </a:solidFill>
                <a:latin typeface="Arial" pitchFamily="34" charset="0"/>
                <a:ea typeface="新細明體" pitchFamily="18" charset="-120"/>
              </a:rPr>
              <a:t>  </a:t>
            </a:r>
            <a:r>
              <a:rPr lang="en-US" altLang="zh-TW" b="1" i="1" dirty="0" smtClean="0">
                <a:latin typeface="Arial" pitchFamily="34" charset="0"/>
                <a:ea typeface="新細明體" pitchFamily="18" charset="-120"/>
              </a:rPr>
              <a:t>The system remains infinitesimally close to an equilibrium state at all times</a:t>
            </a:r>
          </a:p>
        </p:txBody>
      </p:sp>
      <p:sp>
        <p:nvSpPr>
          <p:cNvPr id="4" name="Footer Placeholder 3"/>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bwMode="auto">
          <a:xfrm>
            <a:off x="628650" y="438150"/>
            <a:ext cx="7772400" cy="1028700"/>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algn="ctr">
              <a:defRPr/>
            </a:pPr>
            <a:r>
              <a:rPr lang="en-US" altLang="zh-TW" sz="4000" b="1" kern="0">
                <a:solidFill>
                  <a:srgbClr val="FF3300"/>
                </a:solidFill>
                <a:latin typeface="Arial" pitchFamily="34" charset="0"/>
                <a:ea typeface="新細明體" pitchFamily="18" charset="-120"/>
                <a:cs typeface="+mj-cs"/>
              </a:rPr>
              <a:t>Processes and Cycles</a:t>
            </a:r>
            <a:endParaRPr lang="en-US" altLang="zh-TW" sz="4000" b="1" kern="0" dirty="0">
              <a:solidFill>
                <a:srgbClr val="FF3300"/>
              </a:solidFill>
              <a:latin typeface="Arial" pitchFamily="34" charset="0"/>
              <a:ea typeface="新細明體" pitchFamily="18" charset="-120"/>
              <a:cs typeface="+mj-cs"/>
            </a:endParaRPr>
          </a:p>
        </p:txBody>
      </p:sp>
      <p:sp>
        <p:nvSpPr>
          <p:cNvPr id="5" name="Rectangle 3"/>
          <p:cNvSpPr txBox="1">
            <a:spLocks noChangeArrowheads="1"/>
          </p:cNvSpPr>
          <p:nvPr/>
        </p:nvSpPr>
        <p:spPr bwMode="auto">
          <a:xfrm>
            <a:off x="685800" y="1714500"/>
            <a:ext cx="7772400" cy="4610100"/>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marL="381000" indent="-285750" defTabSz="285750">
              <a:lnSpc>
                <a:spcPct val="90000"/>
              </a:lnSpc>
              <a:spcBef>
                <a:spcPct val="20000"/>
              </a:spcBef>
              <a:buClr>
                <a:schemeClr val="tx1"/>
              </a:buClr>
              <a:buFont typeface="Wingdings" pitchFamily="2" charset="2"/>
              <a:buChar char="§"/>
              <a:defRPr/>
            </a:pPr>
            <a:endParaRPr lang="en-US" altLang="zh-TW" sz="3200" b="1" i="1" kern="0" dirty="0">
              <a:solidFill>
                <a:srgbClr val="FF0000"/>
              </a:solidFill>
              <a:latin typeface="Arial" pitchFamily="34" charset="0"/>
              <a:ea typeface="新細明體" pitchFamily="18" charset="-120"/>
            </a:endParaRPr>
          </a:p>
          <a:p>
            <a:pPr marL="381000" indent="-285750" defTabSz="285750">
              <a:lnSpc>
                <a:spcPct val="90000"/>
              </a:lnSpc>
              <a:spcBef>
                <a:spcPct val="20000"/>
              </a:spcBef>
              <a:buClr>
                <a:schemeClr val="tx1"/>
              </a:buClr>
              <a:buFont typeface="Wingdings" pitchFamily="2" charset="2"/>
              <a:buChar char="§"/>
              <a:defRPr/>
            </a:pPr>
            <a:r>
              <a:rPr lang="en-US" altLang="zh-TW" sz="3200" b="1" i="1" kern="0" dirty="0">
                <a:solidFill>
                  <a:srgbClr val="FF0000"/>
                </a:solidFill>
                <a:latin typeface="Arial" pitchFamily="34" charset="0"/>
                <a:ea typeface="新細明體" pitchFamily="18" charset="-120"/>
              </a:rPr>
              <a:t>Cycle</a:t>
            </a:r>
          </a:p>
          <a:p>
            <a:pPr marL="838200" lvl="1" indent="-285750" algn="just" defTabSz="285750">
              <a:lnSpc>
                <a:spcPct val="90000"/>
              </a:lnSpc>
              <a:spcBef>
                <a:spcPct val="20000"/>
              </a:spcBef>
              <a:buClr>
                <a:schemeClr val="tx1"/>
              </a:buClr>
              <a:buFont typeface="Wingdings" pitchFamily="2" charset="2"/>
              <a:buChar char="§"/>
              <a:defRPr/>
            </a:pPr>
            <a:r>
              <a:rPr lang="en-US" altLang="zh-TW" sz="3200" b="1" i="1" kern="0" dirty="0">
                <a:latin typeface="Arial" pitchFamily="34" charset="0"/>
                <a:ea typeface="新細明體" pitchFamily="18" charset="-120"/>
              </a:rPr>
              <a:t>Any process or series of processes whose and states are identical is termed a cycle.</a:t>
            </a:r>
          </a:p>
          <a:p>
            <a:pPr marL="381000" indent="-285750" defTabSz="285750">
              <a:lnSpc>
                <a:spcPct val="90000"/>
              </a:lnSpc>
              <a:spcBef>
                <a:spcPct val="20000"/>
              </a:spcBef>
              <a:buClr>
                <a:schemeClr val="tx1"/>
              </a:buClr>
              <a:buFont typeface="Wingdings" pitchFamily="2" charset="2"/>
              <a:buChar char="§"/>
              <a:defRPr/>
            </a:pPr>
            <a:endParaRPr lang="en-US" altLang="zh-TW" sz="3200" b="1" i="1" kern="0" dirty="0">
              <a:latin typeface="Arial" pitchFamily="34" charset="0"/>
              <a:ea typeface="新細明體" pitchFamily="18" charset="-120"/>
            </a:endParaRPr>
          </a:p>
        </p:txBody>
      </p:sp>
      <p:sp>
        <p:nvSpPr>
          <p:cNvPr id="6" name="Footer Placeholder 5"/>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bwMode="auto">
          <a:xfrm>
            <a:off x="628650" y="438150"/>
            <a:ext cx="7772400" cy="776288"/>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algn="ctr">
              <a:defRPr/>
            </a:pPr>
            <a:r>
              <a:rPr lang="en-US" altLang="zh-TW" sz="3600" b="1" kern="0" dirty="0">
                <a:solidFill>
                  <a:srgbClr val="FF3300"/>
                </a:solidFill>
                <a:latin typeface="Arial" pitchFamily="34" charset="0"/>
                <a:ea typeface="新細明體" pitchFamily="18" charset="-120"/>
                <a:cs typeface="+mj-cs"/>
              </a:rPr>
              <a:t>Point function and Path function</a:t>
            </a:r>
          </a:p>
        </p:txBody>
      </p:sp>
      <p:sp>
        <p:nvSpPr>
          <p:cNvPr id="5" name="Rectangle 3"/>
          <p:cNvSpPr txBox="1">
            <a:spLocks noChangeArrowheads="1"/>
          </p:cNvSpPr>
          <p:nvPr/>
        </p:nvSpPr>
        <p:spPr bwMode="auto">
          <a:xfrm>
            <a:off x="685800" y="1500188"/>
            <a:ext cx="7772400" cy="4824412"/>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marL="381000" indent="-285750" defTabSz="285750">
              <a:lnSpc>
                <a:spcPct val="90000"/>
              </a:lnSpc>
              <a:spcBef>
                <a:spcPct val="20000"/>
              </a:spcBef>
              <a:buClr>
                <a:schemeClr val="tx1"/>
              </a:buClr>
              <a:buFont typeface="Wingdings" pitchFamily="2" charset="2"/>
              <a:buChar char="§"/>
              <a:defRPr/>
            </a:pPr>
            <a:r>
              <a:rPr lang="en-US" altLang="zh-TW" sz="3200" b="1" i="1" kern="0" dirty="0">
                <a:solidFill>
                  <a:srgbClr val="FF0000"/>
                </a:solidFill>
                <a:latin typeface="Arial" pitchFamily="34" charset="0"/>
                <a:ea typeface="新細明體" pitchFamily="18" charset="-120"/>
              </a:rPr>
              <a:t>Point function</a:t>
            </a:r>
          </a:p>
          <a:p>
            <a:pPr marL="838200" lvl="1" indent="-285750" defTabSz="285750">
              <a:lnSpc>
                <a:spcPct val="90000"/>
              </a:lnSpc>
              <a:spcBef>
                <a:spcPct val="20000"/>
              </a:spcBef>
              <a:buClr>
                <a:schemeClr val="tx1"/>
              </a:buClr>
              <a:buFont typeface="Wingdings" pitchFamily="2" charset="2"/>
              <a:buChar char="§"/>
              <a:defRPr/>
            </a:pPr>
            <a:r>
              <a:rPr lang="en-US" altLang="zh-TW" sz="3200" b="1" kern="0" dirty="0">
                <a:latin typeface="Arial" pitchFamily="34" charset="0"/>
                <a:ea typeface="新細明體" pitchFamily="18" charset="-120"/>
              </a:rPr>
              <a:t>When two properties locate a point on the graph then those properties are called as </a:t>
            </a:r>
            <a:r>
              <a:rPr lang="en-US" altLang="zh-TW" sz="3200" b="1" i="1" kern="0" dirty="0">
                <a:latin typeface="Arial" pitchFamily="34" charset="0"/>
                <a:ea typeface="新細明體" pitchFamily="18" charset="-120"/>
              </a:rPr>
              <a:t>point function.</a:t>
            </a:r>
          </a:p>
          <a:p>
            <a:pPr marL="381000" indent="-285750" defTabSz="285750">
              <a:lnSpc>
                <a:spcPct val="90000"/>
              </a:lnSpc>
              <a:spcBef>
                <a:spcPct val="20000"/>
              </a:spcBef>
              <a:buClr>
                <a:schemeClr val="tx1"/>
              </a:buClr>
              <a:buFont typeface="Wingdings" pitchFamily="2" charset="2"/>
              <a:buChar char="§"/>
              <a:defRPr/>
            </a:pPr>
            <a:r>
              <a:rPr lang="en-US" altLang="zh-TW" sz="3200" b="1" i="1" kern="0" dirty="0">
                <a:solidFill>
                  <a:srgbClr val="FF0000"/>
                </a:solidFill>
                <a:latin typeface="Arial" pitchFamily="34" charset="0"/>
                <a:ea typeface="新細明體" pitchFamily="18" charset="-120"/>
              </a:rPr>
              <a:t>Path function</a:t>
            </a:r>
          </a:p>
          <a:p>
            <a:pPr marL="838200" lvl="1" indent="-285750" defTabSz="285750">
              <a:lnSpc>
                <a:spcPct val="90000"/>
              </a:lnSpc>
              <a:spcBef>
                <a:spcPct val="20000"/>
              </a:spcBef>
              <a:buClr>
                <a:schemeClr val="tx1"/>
              </a:buClr>
              <a:buFont typeface="Wingdings" pitchFamily="2" charset="2"/>
              <a:buChar char="§"/>
              <a:defRPr/>
            </a:pPr>
            <a:r>
              <a:rPr lang="en-US" altLang="zh-TW" sz="3200" b="1" i="1" kern="0" dirty="0">
                <a:latin typeface="Arial" pitchFamily="34" charset="0"/>
                <a:ea typeface="新細明體" pitchFamily="18" charset="-120"/>
              </a:rPr>
              <a:t>The are on the graph, pertaining to the particular process is a function of the path of the process.</a:t>
            </a:r>
          </a:p>
          <a:p>
            <a:pPr marL="381000" indent="-285750" defTabSz="285750">
              <a:lnSpc>
                <a:spcPct val="90000"/>
              </a:lnSpc>
              <a:spcBef>
                <a:spcPct val="20000"/>
              </a:spcBef>
              <a:buClr>
                <a:schemeClr val="tx1"/>
              </a:buClr>
              <a:buFont typeface="Wingdings" pitchFamily="2" charset="2"/>
              <a:buChar char="§"/>
              <a:defRPr/>
            </a:pPr>
            <a:endParaRPr lang="en-US" altLang="zh-TW" sz="3200" b="1" i="1" kern="0" dirty="0">
              <a:latin typeface="Arial" pitchFamily="34" charset="0"/>
              <a:ea typeface="新細明體" pitchFamily="18" charset="-120"/>
            </a:endParaRPr>
          </a:p>
        </p:txBody>
      </p:sp>
      <p:sp>
        <p:nvSpPr>
          <p:cNvPr id="6" name="Footer Placeholder 5"/>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3250" name="Rectangle 2"/>
          <p:cNvSpPr>
            <a:spLocks noChangeArrowheads="1"/>
          </p:cNvSpPr>
          <p:nvPr/>
        </p:nvSpPr>
        <p:spPr bwMode="auto">
          <a:xfrm>
            <a:off x="0" y="609600"/>
            <a:ext cx="1828800" cy="1524000"/>
          </a:xfrm>
          <a:prstGeom prst="rect">
            <a:avLst/>
          </a:prstGeom>
          <a:noFill/>
          <a:ln w="9525">
            <a:noFill/>
            <a:miter lim="800000"/>
            <a:headEnd/>
            <a:tailEnd/>
          </a:ln>
        </p:spPr>
        <p:txBody>
          <a:bodyPr anchor="ctr"/>
          <a:lstStyle/>
          <a:p>
            <a:r>
              <a:rPr lang="en-US" altLang="zh-TW" sz="1800" b="1">
                <a:solidFill>
                  <a:srgbClr val="000000"/>
                </a:solidFill>
                <a:latin typeface="Times-Roman" charset="0"/>
                <a:ea typeface="新細明體" pitchFamily="18" charset="-120"/>
              </a:rPr>
              <a:t>A process between states 1 and 2 and the process path.</a:t>
            </a:r>
          </a:p>
        </p:txBody>
      </p:sp>
      <p:pic>
        <p:nvPicPr>
          <p:cNvPr id="53251" name="Picture 3" descr="FIG0125"/>
          <p:cNvPicPr>
            <a:picLocks noChangeAspect="1" noChangeArrowheads="1"/>
          </p:cNvPicPr>
          <p:nvPr/>
        </p:nvPicPr>
        <p:blipFill>
          <a:blip r:embed="rId2" cstate="print"/>
          <a:srcRect/>
          <a:stretch>
            <a:fillRect/>
          </a:stretch>
        </p:blipFill>
        <p:spPr bwMode="auto">
          <a:xfrm>
            <a:off x="1981200" y="1084263"/>
            <a:ext cx="7162800" cy="5392737"/>
          </a:xfrm>
          <a:prstGeom prst="rect">
            <a:avLst/>
          </a:prstGeom>
          <a:noFill/>
          <a:ln w="9525">
            <a:noFill/>
            <a:miter lim="800000"/>
            <a:headEnd/>
            <a:tailEnd/>
          </a:ln>
        </p:spPr>
      </p:pic>
      <p:sp>
        <p:nvSpPr>
          <p:cNvPr id="53252" name="Text Box 5"/>
          <p:cNvSpPr txBox="1">
            <a:spLocks noChangeArrowheads="1"/>
          </p:cNvSpPr>
          <p:nvPr/>
        </p:nvSpPr>
        <p:spPr bwMode="auto">
          <a:xfrm>
            <a:off x="0" y="6473825"/>
            <a:ext cx="488950" cy="366713"/>
          </a:xfrm>
          <a:prstGeom prst="rect">
            <a:avLst/>
          </a:prstGeom>
          <a:noFill/>
          <a:ln w="9525">
            <a:noFill/>
            <a:miter lim="800000"/>
            <a:headEnd/>
            <a:tailEnd/>
          </a:ln>
        </p:spPr>
        <p:txBody>
          <a:bodyPr wrap="none">
            <a:spAutoFit/>
          </a:bodyPr>
          <a:lstStyle/>
          <a:p>
            <a:r>
              <a:rPr lang="zh-TW" altLang="en-US" sz="1800">
                <a:ea typeface="新細明體" pitchFamily="18" charset="-120"/>
              </a:rPr>
              <a:t>1-6</a:t>
            </a:r>
          </a:p>
        </p:txBody>
      </p:sp>
      <p:sp>
        <p:nvSpPr>
          <p:cNvPr id="5" name="Footer Placeholder 4"/>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bwMode="auto">
          <a:xfrm>
            <a:off x="628650" y="438150"/>
            <a:ext cx="7772400" cy="1028700"/>
          </a:xfrm>
          <a:solidFill>
            <a:schemeClr val="bg1"/>
          </a:solidFill>
          <a:ln>
            <a:solidFill>
              <a:schemeClr val="tx1"/>
            </a:solidFill>
            <a:miter lim="800000"/>
            <a:headEnd/>
            <a:tailEnd/>
          </a:ln>
          <a:effectLst>
            <a:outerShdw dist="107763" dir="2700000" algn="ctr" rotWithShape="0">
              <a:schemeClr val="tx1"/>
            </a:outerShdw>
          </a:effectLst>
        </p:spPr>
        <p:txBody>
          <a:bodyPr vert="horz" wrap="square" lIns="91440" tIns="45720" rIns="91440" bIns="45720" numCol="1" anchor="t" anchorCtr="0" compatLnSpc="1">
            <a:prstTxWarp prst="textNoShape">
              <a:avLst/>
            </a:prstTxWarp>
          </a:bodyPr>
          <a:lstStyle/>
          <a:p>
            <a:pPr>
              <a:defRPr/>
            </a:pPr>
            <a:r>
              <a:rPr lang="en-US" altLang="zh-TW" sz="4000" dirty="0" smtClean="0">
                <a:solidFill>
                  <a:srgbClr val="FF3300"/>
                </a:solidFill>
                <a:latin typeface="Arial" pitchFamily="34" charset="0"/>
                <a:ea typeface="新細明體" pitchFamily="18" charset="-120"/>
              </a:rPr>
              <a:t>Processes and Cycles</a:t>
            </a:r>
          </a:p>
        </p:txBody>
      </p:sp>
      <p:sp>
        <p:nvSpPr>
          <p:cNvPr id="82947" name="Rectangle 3"/>
          <p:cNvSpPr>
            <a:spLocks noGrp="1" noChangeArrowheads="1"/>
          </p:cNvSpPr>
          <p:nvPr>
            <p:ph idx="1"/>
          </p:nvPr>
        </p:nvSpPr>
        <p:spPr bwMode="auto">
          <a:xfrm>
            <a:off x="685800" y="1714500"/>
            <a:ext cx="7772400" cy="4610100"/>
          </a:xfrm>
          <a:solidFill>
            <a:schemeClr val="bg1"/>
          </a:solidFill>
          <a:ln>
            <a:solidFill>
              <a:schemeClr val="tx1"/>
            </a:solidFill>
            <a:miter lim="800000"/>
            <a:headEnd/>
            <a:tailEnd/>
          </a:ln>
          <a:effectLst>
            <a:outerShdw dist="107763" dir="2700000" algn="ctr" rotWithShape="0">
              <a:schemeClr val="tx1"/>
            </a:outerShdw>
          </a:effectLst>
        </p:spPr>
        <p:txBody>
          <a:bodyPr vert="horz" wrap="square" lIns="91440" tIns="45720" rIns="91440" bIns="45720" numCol="1" anchor="t" anchorCtr="0" compatLnSpc="1">
            <a:prstTxWarp prst="textNoShape">
              <a:avLst/>
            </a:prstTxWarp>
          </a:bodyPr>
          <a:lstStyle/>
          <a:p>
            <a:pPr marL="381000" indent="-285750" defTabSz="285750">
              <a:buClr>
                <a:schemeClr val="tx1"/>
              </a:buClr>
              <a:buFont typeface="Wingdings" pitchFamily="2" charset="2"/>
              <a:buChar char="§"/>
              <a:defRPr/>
            </a:pPr>
            <a:r>
              <a:rPr lang="en-US" altLang="zh-TW" sz="2800" b="1" i="1" smtClean="0">
                <a:solidFill>
                  <a:srgbClr val="FF0000"/>
                </a:solidFill>
                <a:latin typeface="Arial" pitchFamily="34" charset="0"/>
                <a:ea typeface="新細明體" pitchFamily="18" charset="-120"/>
              </a:rPr>
              <a:t>Isothermal Process:  </a:t>
            </a:r>
            <a:r>
              <a:rPr lang="en-US" altLang="zh-TW" sz="2800" b="1" i="1" smtClean="0">
                <a:latin typeface="Arial" pitchFamily="34" charset="0"/>
                <a:ea typeface="新細明體" pitchFamily="18" charset="-120"/>
              </a:rPr>
              <a:t>T is constant</a:t>
            </a:r>
          </a:p>
          <a:p>
            <a:pPr marL="381000" indent="-285750" defTabSz="285750">
              <a:buClr>
                <a:schemeClr val="tx1"/>
              </a:buClr>
              <a:buFont typeface="Wingdings" pitchFamily="2" charset="2"/>
              <a:buChar char="§"/>
              <a:defRPr/>
            </a:pPr>
            <a:r>
              <a:rPr lang="en-US" altLang="zh-TW" sz="2800" b="1" i="1" smtClean="0">
                <a:solidFill>
                  <a:srgbClr val="FF0000"/>
                </a:solidFill>
                <a:latin typeface="Arial" pitchFamily="34" charset="0"/>
                <a:ea typeface="新細明體" pitchFamily="18" charset="-120"/>
              </a:rPr>
              <a:t>Isobaric Process: </a:t>
            </a:r>
            <a:r>
              <a:rPr lang="en-US" altLang="zh-TW" sz="2800" b="1" i="1" smtClean="0">
                <a:latin typeface="Arial" pitchFamily="34" charset="0"/>
                <a:ea typeface="新細明體" pitchFamily="18" charset="-120"/>
              </a:rPr>
              <a:t>P is constant</a:t>
            </a:r>
          </a:p>
          <a:p>
            <a:pPr marL="381000" indent="-285750" defTabSz="285750">
              <a:buClr>
                <a:schemeClr val="tx1"/>
              </a:buClr>
              <a:buFont typeface="Wingdings" pitchFamily="2" charset="2"/>
              <a:buChar char="§"/>
              <a:defRPr/>
            </a:pPr>
            <a:r>
              <a:rPr lang="en-US" altLang="zh-TW" sz="2800" b="1" i="1" smtClean="0">
                <a:solidFill>
                  <a:srgbClr val="FF0000"/>
                </a:solidFill>
                <a:latin typeface="Arial" pitchFamily="34" charset="0"/>
                <a:ea typeface="新細明體" pitchFamily="18" charset="-120"/>
              </a:rPr>
              <a:t>Isochoric or isometric Process: </a:t>
            </a:r>
          </a:p>
          <a:p>
            <a:pPr marL="381000" indent="-285750" defTabSz="285750">
              <a:buClr>
                <a:schemeClr val="tx1"/>
              </a:buClr>
              <a:buFont typeface="Wingdings" pitchFamily="2" charset="2"/>
              <a:buNone/>
              <a:defRPr/>
            </a:pPr>
            <a:r>
              <a:rPr lang="en-US" altLang="zh-TW" sz="2800" b="1" i="1" smtClean="0">
                <a:solidFill>
                  <a:srgbClr val="FF0000"/>
                </a:solidFill>
                <a:latin typeface="Arial" pitchFamily="34" charset="0"/>
                <a:ea typeface="新細明體" pitchFamily="18" charset="-120"/>
              </a:rPr>
              <a:t>  </a:t>
            </a:r>
            <a:r>
              <a:rPr lang="en-US" altLang="zh-TW" sz="2800" b="1" i="1" smtClean="0">
                <a:latin typeface="Arial" pitchFamily="34" charset="0"/>
                <a:ea typeface="新細明體" pitchFamily="18" charset="-120"/>
              </a:rPr>
              <a:t>specific volume is constant</a:t>
            </a:r>
          </a:p>
          <a:p>
            <a:pPr marL="381000" indent="-285750" defTabSz="285750">
              <a:buClr>
                <a:schemeClr val="tx1"/>
              </a:buClr>
              <a:buFont typeface="Wingdings" pitchFamily="2" charset="2"/>
              <a:buChar char="§"/>
              <a:defRPr/>
            </a:pPr>
            <a:r>
              <a:rPr lang="en-US" altLang="zh-TW" sz="2800" b="1" i="1" smtClean="0">
                <a:solidFill>
                  <a:srgbClr val="FF0000"/>
                </a:solidFill>
                <a:latin typeface="Arial" pitchFamily="34" charset="0"/>
                <a:ea typeface="新細明體" pitchFamily="18" charset="-120"/>
              </a:rPr>
              <a:t>Cycle:</a:t>
            </a:r>
            <a:r>
              <a:rPr lang="en-US" altLang="zh-TW" sz="2800" b="1" i="1" smtClean="0">
                <a:latin typeface="Arial" pitchFamily="34" charset="0"/>
                <a:ea typeface="新細明體" pitchFamily="18" charset="-120"/>
              </a:rPr>
              <a:t>Process in which the final state is identical to the initial value</a:t>
            </a:r>
            <a:endParaRPr lang="en-US" altLang="zh-TW" sz="2800" b="1" i="1" smtClean="0">
              <a:solidFill>
                <a:srgbClr val="FF0000"/>
              </a:solidFill>
              <a:latin typeface="Arial" pitchFamily="34" charset="0"/>
              <a:ea typeface="新細明體" pitchFamily="18" charset="-120"/>
            </a:endParaRPr>
          </a:p>
          <a:p>
            <a:pPr marL="381000" indent="-285750" defTabSz="285750">
              <a:buClr>
                <a:schemeClr val="tx1"/>
              </a:buClr>
              <a:buFont typeface="Wingdings" pitchFamily="2" charset="2"/>
              <a:buChar char="§"/>
              <a:defRPr/>
            </a:pPr>
            <a:r>
              <a:rPr lang="en-US" altLang="zh-TW" sz="2800" b="1" i="1" smtClean="0">
                <a:solidFill>
                  <a:srgbClr val="FF0000"/>
                </a:solidFill>
                <a:latin typeface="Arial" pitchFamily="34" charset="0"/>
                <a:ea typeface="新細明體" pitchFamily="18" charset="-120"/>
              </a:rPr>
              <a:t>Steady-flow Process:</a:t>
            </a:r>
          </a:p>
          <a:p>
            <a:pPr marL="381000" indent="-285750" defTabSz="285750">
              <a:buClr>
                <a:schemeClr val="tx1"/>
              </a:buClr>
              <a:buFont typeface="Wingdings" pitchFamily="2" charset="2"/>
              <a:buNone/>
              <a:defRPr/>
            </a:pPr>
            <a:r>
              <a:rPr lang="en-US" altLang="zh-TW" sz="2800" b="1" i="1" smtClean="0">
                <a:solidFill>
                  <a:srgbClr val="FF0000"/>
                </a:solidFill>
                <a:latin typeface="Arial" pitchFamily="34" charset="0"/>
                <a:ea typeface="新細明體" pitchFamily="18" charset="-120"/>
              </a:rPr>
              <a:t>   </a:t>
            </a:r>
            <a:r>
              <a:rPr lang="en-US" altLang="zh-TW" sz="2800" b="1" i="1" smtClean="0">
                <a:latin typeface="Arial" pitchFamily="34" charset="0"/>
                <a:ea typeface="新細明體" pitchFamily="18" charset="-120"/>
              </a:rPr>
              <a:t>A process during which a fluid flows through a control volume steadily.</a:t>
            </a:r>
          </a:p>
        </p:txBody>
      </p:sp>
      <p:sp>
        <p:nvSpPr>
          <p:cNvPr id="4" name="Footer Placeholder 3"/>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5298" name="Rectangle 2"/>
          <p:cNvSpPr>
            <a:spLocks noChangeArrowheads="1"/>
          </p:cNvSpPr>
          <p:nvPr/>
        </p:nvSpPr>
        <p:spPr bwMode="auto">
          <a:xfrm>
            <a:off x="0" y="304800"/>
            <a:ext cx="2743200" cy="1219200"/>
          </a:xfrm>
          <a:prstGeom prst="rect">
            <a:avLst/>
          </a:prstGeom>
          <a:noFill/>
          <a:ln w="9525">
            <a:noFill/>
            <a:miter lim="800000"/>
            <a:headEnd/>
            <a:tailEnd/>
          </a:ln>
        </p:spPr>
        <p:txBody>
          <a:bodyPr anchor="ctr"/>
          <a:lstStyle/>
          <a:p>
            <a:r>
              <a:rPr lang="en-US" altLang="zh-TW" sz="1800" b="1">
                <a:solidFill>
                  <a:srgbClr val="000000"/>
                </a:solidFill>
                <a:latin typeface="Times-Roman" charset="0"/>
                <a:ea typeface="新細明體" pitchFamily="18" charset="-120"/>
              </a:rPr>
              <a:t>The </a:t>
            </a:r>
            <a:r>
              <a:rPr lang="en-US" altLang="zh-TW" sz="1800" b="1" i="1">
                <a:solidFill>
                  <a:srgbClr val="000000"/>
                </a:solidFill>
                <a:latin typeface="Times-Italic" charset="0"/>
                <a:ea typeface="新細明體" pitchFamily="18" charset="-120"/>
              </a:rPr>
              <a:t>P-V </a:t>
            </a:r>
            <a:r>
              <a:rPr lang="en-US" altLang="zh-TW" sz="1800" b="1">
                <a:solidFill>
                  <a:srgbClr val="000000"/>
                </a:solidFill>
                <a:latin typeface="Times-Roman" charset="0"/>
                <a:ea typeface="新細明體" pitchFamily="18" charset="-120"/>
              </a:rPr>
              <a:t>diagram of a compression process.</a:t>
            </a:r>
          </a:p>
        </p:txBody>
      </p:sp>
      <p:pic>
        <p:nvPicPr>
          <p:cNvPr id="55299" name="Picture 3" descr="FIG0128"/>
          <p:cNvPicPr>
            <a:picLocks noChangeAspect="1" noChangeArrowheads="1"/>
          </p:cNvPicPr>
          <p:nvPr/>
        </p:nvPicPr>
        <p:blipFill>
          <a:blip r:embed="rId2" cstate="print"/>
          <a:srcRect/>
          <a:stretch>
            <a:fillRect/>
          </a:stretch>
        </p:blipFill>
        <p:spPr bwMode="auto">
          <a:xfrm>
            <a:off x="2701925" y="381000"/>
            <a:ext cx="5429250" cy="6477000"/>
          </a:xfrm>
          <a:prstGeom prst="rect">
            <a:avLst/>
          </a:prstGeom>
          <a:noFill/>
          <a:ln w="9525">
            <a:noFill/>
            <a:miter lim="800000"/>
            <a:headEnd/>
            <a:tailEnd/>
          </a:ln>
        </p:spPr>
      </p:pic>
      <p:sp>
        <p:nvSpPr>
          <p:cNvPr id="4" name="Footer Placeholder 3"/>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bwMode="auto">
          <a:xfrm>
            <a:off x="628650" y="438150"/>
            <a:ext cx="7772400" cy="1028700"/>
          </a:xfrm>
          <a:solidFill>
            <a:schemeClr val="bg1"/>
          </a:solidFill>
          <a:ln>
            <a:solidFill>
              <a:schemeClr val="tx1"/>
            </a:solidFill>
            <a:miter lim="800000"/>
            <a:headEnd/>
            <a:tailEnd/>
          </a:ln>
          <a:effectLst>
            <a:outerShdw dist="107763" dir="2700000" algn="ctr" rotWithShape="0">
              <a:schemeClr val="tx1"/>
            </a:outerShdw>
          </a:effectLst>
        </p:spPr>
        <p:txBody>
          <a:bodyPr vert="horz" wrap="square" lIns="91440" tIns="45720" rIns="91440" bIns="45720" numCol="1" anchor="t" anchorCtr="0" compatLnSpc="1">
            <a:prstTxWarp prst="textNoShape">
              <a:avLst/>
            </a:prstTxWarp>
          </a:bodyPr>
          <a:lstStyle/>
          <a:p>
            <a:pPr>
              <a:defRPr/>
            </a:pPr>
            <a:r>
              <a:rPr lang="en-US" altLang="zh-TW" sz="3600" dirty="0" smtClean="0">
                <a:solidFill>
                  <a:srgbClr val="FF3300"/>
                </a:solidFill>
                <a:latin typeface="Arial" pitchFamily="34" charset="0"/>
                <a:ea typeface="新細明體" pitchFamily="18" charset="-120"/>
              </a:rPr>
              <a:t>Temperature and the 0</a:t>
            </a:r>
            <a:r>
              <a:rPr lang="en-US" altLang="zh-TW" sz="3600" baseline="30000" dirty="0" smtClean="0">
                <a:solidFill>
                  <a:srgbClr val="FF3300"/>
                </a:solidFill>
                <a:latin typeface="Arial" pitchFamily="34" charset="0"/>
                <a:ea typeface="新細明體" pitchFamily="18" charset="-120"/>
              </a:rPr>
              <a:t>th</a:t>
            </a:r>
            <a:r>
              <a:rPr lang="en-US" altLang="zh-TW" sz="3600" dirty="0" smtClean="0">
                <a:solidFill>
                  <a:srgbClr val="FF3300"/>
                </a:solidFill>
                <a:latin typeface="Arial" pitchFamily="34" charset="0"/>
                <a:ea typeface="新細明體" pitchFamily="18" charset="-120"/>
              </a:rPr>
              <a:t> Law</a:t>
            </a:r>
            <a:r>
              <a:rPr lang="en-US" altLang="zh-TW" sz="2800" b="0" dirty="0" smtClean="0">
                <a:solidFill>
                  <a:srgbClr val="FF3300"/>
                </a:solidFill>
                <a:latin typeface="Arial" pitchFamily="34" charset="0"/>
                <a:ea typeface="新細明體" pitchFamily="18" charset="-120"/>
              </a:rPr>
              <a:t> </a:t>
            </a:r>
          </a:p>
        </p:txBody>
      </p:sp>
      <p:sp>
        <p:nvSpPr>
          <p:cNvPr id="28675" name="Rectangle 3"/>
          <p:cNvSpPr>
            <a:spLocks noGrp="1" noChangeArrowheads="1"/>
          </p:cNvSpPr>
          <p:nvPr>
            <p:ph idx="1"/>
          </p:nvPr>
        </p:nvSpPr>
        <p:spPr bwMode="auto">
          <a:xfrm>
            <a:off x="685800" y="1714500"/>
            <a:ext cx="7772400" cy="4610100"/>
          </a:xfrm>
          <a:solidFill>
            <a:schemeClr val="bg1"/>
          </a:solidFill>
          <a:ln>
            <a:solidFill>
              <a:schemeClr val="tx1"/>
            </a:solidFill>
            <a:miter lim="800000"/>
            <a:headEnd/>
            <a:tailEnd/>
          </a:ln>
          <a:effectLst>
            <a:outerShdw dist="107763" dir="2700000" algn="ctr" rotWithShape="0">
              <a:schemeClr val="tx1"/>
            </a:outerShdw>
          </a:effectLst>
        </p:spPr>
        <p:txBody>
          <a:bodyPr vert="horz" wrap="square" lIns="91440" tIns="45720" rIns="91440" bIns="45720" numCol="1" anchor="t" anchorCtr="0" compatLnSpc="1">
            <a:prstTxWarp prst="textNoShape">
              <a:avLst/>
            </a:prstTxWarp>
          </a:bodyPr>
          <a:lstStyle/>
          <a:p>
            <a:pPr marL="381000" indent="-285750" defTabSz="285750">
              <a:lnSpc>
                <a:spcPct val="90000"/>
              </a:lnSpc>
              <a:buClr>
                <a:schemeClr val="tx1"/>
              </a:buClr>
              <a:buFont typeface="Wingdings" pitchFamily="2" charset="2"/>
              <a:buChar char="§"/>
              <a:defRPr/>
            </a:pPr>
            <a:r>
              <a:rPr lang="en-US" altLang="zh-TW" sz="2800" b="1" i="1" dirty="0" smtClean="0">
                <a:solidFill>
                  <a:schemeClr val="tx2"/>
                </a:solidFill>
                <a:latin typeface="Arial" pitchFamily="34" charset="0"/>
                <a:ea typeface="新細明體" pitchFamily="18" charset="-120"/>
              </a:rPr>
              <a:t> </a:t>
            </a:r>
            <a:r>
              <a:rPr lang="en-US" altLang="zh-TW" sz="2800" b="1" i="1" dirty="0" smtClean="0">
                <a:solidFill>
                  <a:srgbClr val="FF0000"/>
                </a:solidFill>
                <a:latin typeface="Arial" pitchFamily="34" charset="0"/>
                <a:ea typeface="新細明體" pitchFamily="18" charset="-120"/>
              </a:rPr>
              <a:t>Temperature:</a:t>
            </a:r>
          </a:p>
          <a:p>
            <a:pPr marL="781050" lvl="1" defTabSz="285750">
              <a:lnSpc>
                <a:spcPct val="90000"/>
              </a:lnSpc>
              <a:buClr>
                <a:schemeClr val="tx1"/>
              </a:buClr>
              <a:buFont typeface="Wingdings" pitchFamily="2" charset="2"/>
              <a:buChar char="§"/>
              <a:defRPr/>
            </a:pPr>
            <a:r>
              <a:rPr lang="en-US" altLang="zh-TW" sz="2400" b="1" i="1" dirty="0" smtClean="0">
                <a:solidFill>
                  <a:schemeClr val="tx2"/>
                </a:solidFill>
                <a:latin typeface="Arial" pitchFamily="34" charset="0"/>
                <a:ea typeface="DFKai-SB" pitchFamily="65" charset="-120"/>
              </a:rPr>
              <a:t>A measure of hotness or coldness </a:t>
            </a:r>
          </a:p>
          <a:p>
            <a:pPr marL="781050" lvl="1" defTabSz="285750">
              <a:lnSpc>
                <a:spcPct val="90000"/>
              </a:lnSpc>
              <a:buClr>
                <a:schemeClr val="tx1"/>
              </a:buClr>
              <a:buFont typeface="Wingdings" pitchFamily="2" charset="2"/>
              <a:buChar char="§"/>
              <a:defRPr/>
            </a:pPr>
            <a:r>
              <a:rPr lang="en-US" altLang="zh-TW" sz="2400" b="1" i="1" dirty="0" smtClean="0">
                <a:solidFill>
                  <a:schemeClr val="tx2"/>
                </a:solidFill>
                <a:latin typeface="Arial" pitchFamily="34" charset="0"/>
                <a:ea typeface="DFKai-SB" pitchFamily="65" charset="-120"/>
              </a:rPr>
              <a:t>The temperature is a thermal state of a body which distinguishes a hot body from a cold body.</a:t>
            </a:r>
          </a:p>
          <a:p>
            <a:pPr marL="781050" lvl="1" defTabSz="285750">
              <a:lnSpc>
                <a:spcPct val="90000"/>
              </a:lnSpc>
              <a:buClr>
                <a:schemeClr val="tx1"/>
              </a:buClr>
              <a:buFontTx/>
              <a:buNone/>
              <a:defRPr/>
            </a:pPr>
            <a:endParaRPr lang="en-US" altLang="zh-TW" sz="2400" b="1" i="1" dirty="0" smtClean="0">
              <a:solidFill>
                <a:srgbClr val="FF0000"/>
              </a:solidFill>
              <a:latin typeface="Arial" pitchFamily="34" charset="0"/>
              <a:ea typeface="新細明體" pitchFamily="18" charset="-120"/>
            </a:endParaRPr>
          </a:p>
          <a:p>
            <a:pPr marL="381000" indent="-285750" defTabSz="285750">
              <a:lnSpc>
                <a:spcPct val="90000"/>
              </a:lnSpc>
              <a:buClr>
                <a:schemeClr val="tx1"/>
              </a:buClr>
              <a:buFont typeface="Wingdings" pitchFamily="2" charset="2"/>
              <a:buChar char="§"/>
              <a:defRPr/>
            </a:pPr>
            <a:r>
              <a:rPr lang="en-US" altLang="zh-TW" sz="2800" b="1" i="1" dirty="0" smtClean="0">
                <a:solidFill>
                  <a:srgbClr val="FF0000"/>
                </a:solidFill>
                <a:latin typeface="Arial" pitchFamily="34" charset="0"/>
                <a:ea typeface="新細明體" pitchFamily="18" charset="-120"/>
              </a:rPr>
              <a:t>Thermodynamic Temperature Scale:</a:t>
            </a:r>
            <a:endParaRPr lang="en-US" altLang="zh-TW" sz="2400" b="1" i="1" dirty="0" smtClean="0">
              <a:solidFill>
                <a:schemeClr val="tx2"/>
              </a:solidFill>
              <a:latin typeface="Arial" pitchFamily="34" charset="0"/>
              <a:ea typeface="DFKai-SB" pitchFamily="65" charset="-120"/>
            </a:endParaRPr>
          </a:p>
          <a:p>
            <a:pPr marL="381000" indent="-285750" defTabSz="285750">
              <a:lnSpc>
                <a:spcPct val="90000"/>
              </a:lnSpc>
              <a:buClr>
                <a:schemeClr val="tx1"/>
              </a:buClr>
              <a:buFontTx/>
              <a:buChar char="-"/>
              <a:defRPr/>
            </a:pPr>
            <a:r>
              <a:rPr lang="en-US" altLang="zh-TW" sz="2400" b="1" i="1" dirty="0" smtClean="0">
                <a:solidFill>
                  <a:schemeClr val="tx2"/>
                </a:solidFill>
                <a:latin typeface="Arial" pitchFamily="34" charset="0"/>
                <a:ea typeface="DFKai-SB" pitchFamily="65" charset="-120"/>
              </a:rPr>
              <a:t>Celsius scale, C</a:t>
            </a:r>
          </a:p>
          <a:p>
            <a:pPr marL="381000" indent="-285750" defTabSz="285750">
              <a:lnSpc>
                <a:spcPct val="90000"/>
              </a:lnSpc>
              <a:buClr>
                <a:schemeClr val="tx1"/>
              </a:buClr>
              <a:buFontTx/>
              <a:buChar char="-"/>
              <a:defRPr/>
            </a:pPr>
            <a:r>
              <a:rPr lang="en-US" altLang="zh-TW" sz="2400" b="1" i="1" dirty="0" smtClean="0">
                <a:latin typeface="Arial" pitchFamily="34" charset="0"/>
                <a:ea typeface="DFKai-SB" pitchFamily="65" charset="-120"/>
              </a:rPr>
              <a:t>Fahrenheit scale, F</a:t>
            </a:r>
          </a:p>
          <a:p>
            <a:pPr marL="381000" indent="-285750" defTabSz="285750">
              <a:lnSpc>
                <a:spcPct val="90000"/>
              </a:lnSpc>
              <a:buClr>
                <a:schemeClr val="tx1"/>
              </a:buClr>
              <a:buFontTx/>
              <a:buChar char="-"/>
              <a:defRPr/>
            </a:pPr>
            <a:r>
              <a:rPr lang="en-US" altLang="zh-TW" sz="2400" b="1" i="1" dirty="0" smtClean="0">
                <a:latin typeface="Arial" pitchFamily="34" charset="0"/>
                <a:ea typeface="DFKai-SB" pitchFamily="65" charset="-120"/>
              </a:rPr>
              <a:t>Kelvin scale, K </a:t>
            </a:r>
          </a:p>
          <a:p>
            <a:pPr marL="381000" indent="-285750" defTabSz="285750">
              <a:lnSpc>
                <a:spcPct val="90000"/>
              </a:lnSpc>
              <a:buClr>
                <a:schemeClr val="tx1"/>
              </a:buClr>
              <a:buFontTx/>
              <a:buNone/>
              <a:defRPr/>
            </a:pPr>
            <a:endParaRPr lang="en-US" altLang="zh-TW" sz="2400" b="1" i="1" dirty="0" smtClean="0">
              <a:latin typeface="Arial" pitchFamily="34" charset="0"/>
              <a:ea typeface="DFKai-SB" pitchFamily="65" charset="-120"/>
            </a:endParaRPr>
          </a:p>
        </p:txBody>
      </p:sp>
      <p:sp>
        <p:nvSpPr>
          <p:cNvPr id="4" name="Footer Placeholder 3"/>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bwMode="auto">
          <a:xfrm>
            <a:off x="628650" y="438150"/>
            <a:ext cx="7772400" cy="1028700"/>
          </a:xfrm>
          <a:solidFill>
            <a:schemeClr val="bg1"/>
          </a:solidFill>
          <a:ln>
            <a:solidFill>
              <a:schemeClr val="tx1"/>
            </a:solidFill>
            <a:miter lim="800000"/>
            <a:headEnd/>
            <a:tailEnd/>
          </a:ln>
          <a:effectLst>
            <a:outerShdw dist="107763" dir="2700000" algn="ctr" rotWithShape="0">
              <a:schemeClr val="tx1"/>
            </a:outerShdw>
          </a:effectLst>
        </p:spPr>
        <p:txBody>
          <a:bodyPr vert="horz" wrap="square" lIns="91440" tIns="45720" rIns="91440" bIns="45720" numCol="1" anchor="t" anchorCtr="0" compatLnSpc="1">
            <a:prstTxWarp prst="textNoShape">
              <a:avLst/>
            </a:prstTxWarp>
          </a:bodyPr>
          <a:lstStyle/>
          <a:p>
            <a:pPr>
              <a:defRPr/>
            </a:pPr>
            <a:r>
              <a:rPr lang="en-US" altLang="zh-TW" sz="3200" dirty="0" smtClean="0">
                <a:solidFill>
                  <a:srgbClr val="FF3300"/>
                </a:solidFill>
                <a:latin typeface="Arial" pitchFamily="34" charset="0"/>
                <a:ea typeface="新細明體" pitchFamily="18" charset="-120"/>
              </a:rPr>
              <a:t>Thermodynamics and Energy</a:t>
            </a:r>
          </a:p>
        </p:txBody>
      </p:sp>
      <p:sp>
        <p:nvSpPr>
          <p:cNvPr id="70659" name="Rectangle 3"/>
          <p:cNvSpPr>
            <a:spLocks noGrp="1" noChangeArrowheads="1"/>
          </p:cNvSpPr>
          <p:nvPr>
            <p:ph idx="1"/>
          </p:nvPr>
        </p:nvSpPr>
        <p:spPr bwMode="auto">
          <a:xfrm>
            <a:off x="685800" y="1714500"/>
            <a:ext cx="7772400" cy="4610100"/>
          </a:xfrm>
          <a:solidFill>
            <a:schemeClr val="bg1"/>
          </a:solidFill>
          <a:ln>
            <a:solidFill>
              <a:schemeClr val="tx1"/>
            </a:solidFill>
            <a:miter lim="800000"/>
            <a:headEnd/>
            <a:tailEnd/>
          </a:ln>
          <a:effectLst>
            <a:outerShdw dist="107763" dir="2700000" algn="ctr" rotWithShape="0">
              <a:schemeClr val="tx1"/>
            </a:outerShdw>
          </a:effectLst>
        </p:spPr>
        <p:txBody>
          <a:bodyPr vert="horz" wrap="square" lIns="91440" tIns="45720" rIns="91440" bIns="45720" numCol="1" anchor="t" anchorCtr="0" compatLnSpc="1">
            <a:prstTxWarp prst="textNoShape">
              <a:avLst/>
            </a:prstTxWarp>
          </a:bodyPr>
          <a:lstStyle/>
          <a:p>
            <a:pPr marL="381000" indent="-285750" defTabSz="285750">
              <a:lnSpc>
                <a:spcPct val="90000"/>
              </a:lnSpc>
              <a:buClr>
                <a:schemeClr val="tx1"/>
              </a:buClr>
              <a:buFont typeface="Wingdings" pitchFamily="2" charset="2"/>
              <a:buChar char="§"/>
              <a:defRPr/>
            </a:pPr>
            <a:r>
              <a:rPr lang="en-US" altLang="zh-TW" b="1" i="1" smtClean="0">
                <a:solidFill>
                  <a:srgbClr val="FF0000"/>
                </a:solidFill>
                <a:latin typeface="Arial" pitchFamily="34" charset="0"/>
                <a:ea typeface="DFKai-SB" pitchFamily="65" charset="-120"/>
              </a:rPr>
              <a:t>Energy </a:t>
            </a:r>
            <a:r>
              <a:rPr lang="en-US" altLang="zh-TW" b="1" i="1" smtClean="0">
                <a:solidFill>
                  <a:schemeClr val="tx2"/>
                </a:solidFill>
                <a:latin typeface="Arial" pitchFamily="34" charset="0"/>
                <a:ea typeface="DFKai-SB" pitchFamily="65" charset="-120"/>
              </a:rPr>
              <a:t>has quality as well as quantity, and actual processes occur in the direction of decreasing quality of energy. </a:t>
            </a:r>
            <a:r>
              <a:rPr lang="en-US" altLang="zh-TW" b="1" i="1" smtClean="0">
                <a:solidFill>
                  <a:srgbClr val="00CC99"/>
                </a:solidFill>
                <a:latin typeface="Arial" pitchFamily="34" charset="0"/>
                <a:ea typeface="DFKai-SB" pitchFamily="65" charset="-120"/>
              </a:rPr>
              <a:t>(the second law)</a:t>
            </a:r>
            <a:endParaRPr lang="en-US" altLang="zh-TW" b="1" i="1" smtClean="0">
              <a:latin typeface="Arial" pitchFamily="34" charset="0"/>
              <a:ea typeface="DFKai-SB" pitchFamily="65" charset="-120"/>
            </a:endParaRPr>
          </a:p>
          <a:p>
            <a:pPr marL="381000" indent="-285750" defTabSz="285750">
              <a:lnSpc>
                <a:spcPct val="90000"/>
              </a:lnSpc>
              <a:buClr>
                <a:schemeClr val="tx1"/>
              </a:buClr>
              <a:buFont typeface="Wingdings" pitchFamily="2" charset="2"/>
              <a:buChar char="§"/>
              <a:defRPr/>
            </a:pPr>
            <a:r>
              <a:rPr lang="en-US" altLang="zh-TW" b="1" i="1" smtClean="0">
                <a:latin typeface="Arial" pitchFamily="34" charset="0"/>
                <a:ea typeface="DFKai-SB" pitchFamily="65" charset="-120"/>
              </a:rPr>
              <a:t>Primarily out of works of William Rankine, Rudolph Clausius, and Lord Kelvin.</a:t>
            </a:r>
          </a:p>
          <a:p>
            <a:pPr marL="381000" indent="-285750" defTabSz="285750">
              <a:lnSpc>
                <a:spcPct val="90000"/>
              </a:lnSpc>
              <a:buClr>
                <a:schemeClr val="tx1"/>
              </a:buClr>
              <a:buFont typeface="Wingdings" pitchFamily="2" charset="2"/>
              <a:buChar char="§"/>
              <a:defRPr/>
            </a:pPr>
            <a:r>
              <a:rPr lang="en-US" altLang="zh-TW" b="1" i="1" smtClean="0">
                <a:solidFill>
                  <a:srgbClr val="FF0000"/>
                </a:solidFill>
                <a:latin typeface="Arial" pitchFamily="34" charset="0"/>
                <a:ea typeface="DFKai-SB" pitchFamily="65" charset="-120"/>
              </a:rPr>
              <a:t>In 1849,</a:t>
            </a:r>
            <a:r>
              <a:rPr lang="en-US" altLang="zh-TW" b="1" i="1" smtClean="0">
                <a:solidFill>
                  <a:srgbClr val="FF9933"/>
                </a:solidFill>
                <a:latin typeface="Arial" pitchFamily="34" charset="0"/>
                <a:ea typeface="DFKai-SB" pitchFamily="65" charset="-120"/>
              </a:rPr>
              <a:t> “</a:t>
            </a:r>
            <a:r>
              <a:rPr lang="en-US" altLang="zh-TW" b="1" i="1" smtClean="0">
                <a:latin typeface="Arial" pitchFamily="34" charset="0"/>
                <a:ea typeface="DFKai-SB" pitchFamily="65" charset="-120"/>
              </a:rPr>
              <a:t>ther</a:t>
            </a:r>
            <a:r>
              <a:rPr lang="en-US" altLang="zh-TW" b="1" i="1" smtClean="0">
                <a:solidFill>
                  <a:schemeClr val="tx2"/>
                </a:solidFill>
                <a:latin typeface="Arial" pitchFamily="34" charset="0"/>
                <a:ea typeface="DFKai-SB" pitchFamily="65" charset="-120"/>
              </a:rPr>
              <a:t>modynamic</a:t>
            </a:r>
            <a:r>
              <a:rPr lang="en-US" altLang="zh-TW" b="1" i="1" smtClean="0">
                <a:solidFill>
                  <a:srgbClr val="FF9933"/>
                </a:solidFill>
                <a:latin typeface="Arial" pitchFamily="34" charset="0"/>
                <a:ea typeface="DFKai-SB" pitchFamily="65" charset="-120"/>
              </a:rPr>
              <a:t>”</a:t>
            </a:r>
            <a:r>
              <a:rPr lang="en-US" altLang="zh-TW" b="1" i="1" smtClean="0">
                <a:solidFill>
                  <a:schemeClr val="tx2"/>
                </a:solidFill>
                <a:latin typeface="Arial" pitchFamily="34" charset="0"/>
                <a:ea typeface="DFKai-SB" pitchFamily="65" charset="-120"/>
              </a:rPr>
              <a:t> was first used by Lord Kelvin.</a:t>
            </a:r>
            <a:endParaRPr lang="zh-TW" altLang="en-US" b="1" smtClean="0">
              <a:latin typeface="Arial" pitchFamily="34" charset="0"/>
              <a:ea typeface="DFKai-SB" pitchFamily="65" charset="-120"/>
            </a:endParaRPr>
          </a:p>
          <a:p>
            <a:pPr marL="381000" indent="-285750" defTabSz="285750">
              <a:lnSpc>
                <a:spcPct val="90000"/>
              </a:lnSpc>
              <a:buClr>
                <a:schemeClr val="tx1"/>
              </a:buClr>
              <a:buFont typeface="Wingdings" pitchFamily="2" charset="2"/>
              <a:buChar char="§"/>
              <a:defRPr/>
            </a:pPr>
            <a:endParaRPr lang="zh-TW" altLang="en-US" sz="4000" b="1" smtClean="0">
              <a:latin typeface="Arial" pitchFamily="34" charset="0"/>
              <a:ea typeface="新細明體" pitchFamily="18" charset="-120"/>
            </a:endParaRPr>
          </a:p>
        </p:txBody>
      </p:sp>
      <p:sp>
        <p:nvSpPr>
          <p:cNvPr id="4" name="Footer Placeholder 3"/>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7346" name="Rectangle 3"/>
          <p:cNvSpPr>
            <a:spLocks noChangeArrowheads="1"/>
          </p:cNvSpPr>
          <p:nvPr/>
        </p:nvSpPr>
        <p:spPr bwMode="auto">
          <a:xfrm>
            <a:off x="0" y="533400"/>
            <a:ext cx="2743200" cy="2286000"/>
          </a:xfrm>
          <a:prstGeom prst="rect">
            <a:avLst/>
          </a:prstGeom>
          <a:noFill/>
          <a:ln w="9525">
            <a:noFill/>
            <a:miter lim="800000"/>
            <a:headEnd/>
            <a:tailEnd/>
          </a:ln>
        </p:spPr>
        <p:txBody>
          <a:bodyPr anchor="ctr"/>
          <a:lstStyle/>
          <a:p>
            <a:r>
              <a:rPr lang="en-US" altLang="zh-TW" sz="1800" b="1" i="1">
                <a:solidFill>
                  <a:srgbClr val="000000"/>
                </a:solidFill>
                <a:latin typeface="Times-Italic" charset="0"/>
                <a:ea typeface="新細明體" pitchFamily="18" charset="-120"/>
              </a:rPr>
              <a:t>P </a:t>
            </a:r>
            <a:r>
              <a:rPr lang="en-US" altLang="zh-TW" sz="1800" b="1">
                <a:solidFill>
                  <a:srgbClr val="000000"/>
                </a:solidFill>
                <a:latin typeface="Times-Roman" charset="0"/>
                <a:ea typeface="新細明體" pitchFamily="18" charset="-120"/>
              </a:rPr>
              <a:t>versus </a:t>
            </a:r>
            <a:r>
              <a:rPr lang="en-US" altLang="zh-TW" sz="1800" b="1" i="1">
                <a:solidFill>
                  <a:srgbClr val="000000"/>
                </a:solidFill>
                <a:latin typeface="Times-Italic" charset="0"/>
                <a:ea typeface="新細明體" pitchFamily="18" charset="-120"/>
              </a:rPr>
              <a:t>T </a:t>
            </a:r>
            <a:r>
              <a:rPr lang="en-US" altLang="zh-TW" sz="1800" b="1">
                <a:solidFill>
                  <a:srgbClr val="000000"/>
                </a:solidFill>
                <a:latin typeface="Times-Roman" charset="0"/>
                <a:ea typeface="新細明體" pitchFamily="18" charset="-120"/>
              </a:rPr>
              <a:t>plots of the experimental data obtained from a constant-volume gas thermometer using four different gases at different (but low) pressures.</a:t>
            </a:r>
          </a:p>
        </p:txBody>
      </p:sp>
      <p:pic>
        <p:nvPicPr>
          <p:cNvPr id="57347" name="Picture 4" descr="FIG0145"/>
          <p:cNvPicPr>
            <a:picLocks noChangeAspect="1" noChangeArrowheads="1"/>
          </p:cNvPicPr>
          <p:nvPr/>
        </p:nvPicPr>
        <p:blipFill>
          <a:blip r:embed="rId2" cstate="print"/>
          <a:srcRect/>
          <a:stretch>
            <a:fillRect/>
          </a:stretch>
        </p:blipFill>
        <p:spPr bwMode="auto">
          <a:xfrm>
            <a:off x="2667000" y="557213"/>
            <a:ext cx="6477000" cy="6246812"/>
          </a:xfrm>
          <a:prstGeom prst="rect">
            <a:avLst/>
          </a:prstGeom>
          <a:noFill/>
          <a:ln w="9525">
            <a:noFill/>
            <a:miter lim="800000"/>
            <a:headEnd/>
            <a:tailEnd/>
          </a:ln>
        </p:spPr>
      </p:pic>
      <p:sp>
        <p:nvSpPr>
          <p:cNvPr id="4" name="Footer Placeholder 3"/>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8370" name="Rectangle 3"/>
          <p:cNvSpPr>
            <a:spLocks noChangeArrowheads="1"/>
          </p:cNvSpPr>
          <p:nvPr/>
        </p:nvSpPr>
        <p:spPr bwMode="auto">
          <a:xfrm>
            <a:off x="0" y="304800"/>
            <a:ext cx="2743200" cy="1447800"/>
          </a:xfrm>
          <a:prstGeom prst="rect">
            <a:avLst/>
          </a:prstGeom>
          <a:noFill/>
          <a:ln w="9525">
            <a:noFill/>
            <a:miter lim="800000"/>
            <a:headEnd/>
            <a:tailEnd/>
          </a:ln>
        </p:spPr>
        <p:txBody>
          <a:bodyPr anchor="ctr"/>
          <a:lstStyle/>
          <a:p>
            <a:r>
              <a:rPr lang="en-US" altLang="zh-TW" sz="1800" b="1">
                <a:solidFill>
                  <a:srgbClr val="000000"/>
                </a:solidFill>
                <a:latin typeface="Times-Roman" charset="0"/>
                <a:ea typeface="新細明體" pitchFamily="18" charset="-120"/>
              </a:rPr>
              <a:t>Comparison of temperature scales.</a:t>
            </a:r>
          </a:p>
        </p:txBody>
      </p:sp>
      <p:pic>
        <p:nvPicPr>
          <p:cNvPr id="58371" name="Picture 4" descr="FIG0147"/>
          <p:cNvPicPr>
            <a:picLocks noChangeAspect="1" noChangeArrowheads="1"/>
          </p:cNvPicPr>
          <p:nvPr/>
        </p:nvPicPr>
        <p:blipFill>
          <a:blip r:embed="rId2" cstate="print"/>
          <a:srcRect/>
          <a:stretch>
            <a:fillRect/>
          </a:stretch>
        </p:blipFill>
        <p:spPr bwMode="auto">
          <a:xfrm>
            <a:off x="2965450" y="457200"/>
            <a:ext cx="3940175" cy="6400800"/>
          </a:xfrm>
          <a:prstGeom prst="rect">
            <a:avLst/>
          </a:prstGeom>
          <a:noFill/>
          <a:ln w="9525">
            <a:noFill/>
            <a:miter lim="800000"/>
            <a:headEnd/>
            <a:tailEnd/>
          </a:ln>
        </p:spPr>
      </p:pic>
      <p:sp>
        <p:nvSpPr>
          <p:cNvPr id="4" name="Footer Placeholder 3"/>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bwMode="auto">
          <a:xfrm>
            <a:off x="628650" y="438150"/>
            <a:ext cx="7772400" cy="1028700"/>
          </a:xfrm>
          <a:solidFill>
            <a:schemeClr val="bg1"/>
          </a:solidFill>
          <a:ln>
            <a:solidFill>
              <a:schemeClr val="tx1"/>
            </a:solidFill>
            <a:miter lim="800000"/>
            <a:headEnd/>
            <a:tailEnd/>
          </a:ln>
          <a:effectLst>
            <a:outerShdw dist="107763" dir="2700000" algn="ctr" rotWithShape="0">
              <a:schemeClr val="tx1"/>
            </a:outerShdw>
          </a:effectLst>
        </p:spPr>
        <p:txBody>
          <a:bodyPr vert="horz" wrap="square" lIns="91440" tIns="45720" rIns="91440" bIns="45720" numCol="1" anchor="t" anchorCtr="0" compatLnSpc="1">
            <a:prstTxWarp prst="textNoShape">
              <a:avLst/>
            </a:prstTxWarp>
          </a:bodyPr>
          <a:lstStyle/>
          <a:p>
            <a:pPr>
              <a:defRPr/>
            </a:pPr>
            <a:r>
              <a:rPr lang="en-US" altLang="zh-TW" sz="4000" smtClean="0">
                <a:solidFill>
                  <a:srgbClr val="FF3300"/>
                </a:solidFill>
                <a:latin typeface="Arial" pitchFamily="34" charset="0"/>
                <a:ea typeface="新細明體" pitchFamily="18" charset="-120"/>
              </a:rPr>
              <a:t>0th Law</a:t>
            </a:r>
          </a:p>
        </p:txBody>
      </p:sp>
      <p:sp>
        <p:nvSpPr>
          <p:cNvPr id="97283" name="Rectangle 3"/>
          <p:cNvSpPr>
            <a:spLocks noGrp="1" noChangeArrowheads="1"/>
          </p:cNvSpPr>
          <p:nvPr>
            <p:ph idx="1"/>
          </p:nvPr>
        </p:nvSpPr>
        <p:spPr bwMode="auto">
          <a:xfrm>
            <a:off x="685800" y="1714500"/>
            <a:ext cx="7772400" cy="4610100"/>
          </a:xfrm>
          <a:solidFill>
            <a:schemeClr val="bg1"/>
          </a:solidFill>
          <a:ln>
            <a:solidFill>
              <a:schemeClr val="tx1"/>
            </a:solidFill>
            <a:miter lim="800000"/>
            <a:headEnd/>
            <a:tailEnd/>
          </a:ln>
          <a:effectLst>
            <a:outerShdw dist="107763" dir="2700000" algn="ctr" rotWithShape="0">
              <a:schemeClr val="tx1"/>
            </a:outerShdw>
          </a:effectLst>
        </p:spPr>
        <p:txBody>
          <a:bodyPr vert="horz" wrap="square" lIns="91440" tIns="45720" rIns="91440" bIns="45720" numCol="1" anchor="t" anchorCtr="0" compatLnSpc="1">
            <a:prstTxWarp prst="textNoShape">
              <a:avLst/>
            </a:prstTxWarp>
          </a:bodyPr>
          <a:lstStyle/>
          <a:p>
            <a:pPr marL="381000" indent="-285750" defTabSz="285750">
              <a:lnSpc>
                <a:spcPct val="90000"/>
              </a:lnSpc>
              <a:buClr>
                <a:schemeClr val="tx1"/>
              </a:buClr>
              <a:buFont typeface="Wingdings" pitchFamily="2" charset="2"/>
              <a:buChar char="§"/>
              <a:defRPr/>
            </a:pPr>
            <a:r>
              <a:rPr lang="en-US" altLang="zh-TW" b="1" i="1" smtClean="0">
                <a:solidFill>
                  <a:schemeClr val="tx2"/>
                </a:solidFill>
                <a:latin typeface="Arial" pitchFamily="34" charset="0"/>
                <a:ea typeface="新細明體" pitchFamily="18" charset="-120"/>
              </a:rPr>
              <a:t> </a:t>
            </a:r>
            <a:r>
              <a:rPr lang="en-US" altLang="zh-TW" b="1" i="1" smtClean="0">
                <a:solidFill>
                  <a:srgbClr val="FF0000"/>
                </a:solidFill>
                <a:latin typeface="Arial" pitchFamily="34" charset="0"/>
                <a:ea typeface="新細明體" pitchFamily="18" charset="-120"/>
              </a:rPr>
              <a:t>The internal properties of a system are functionally related</a:t>
            </a:r>
            <a:r>
              <a:rPr lang="en-US" altLang="zh-TW" b="1" smtClean="0">
                <a:solidFill>
                  <a:schemeClr val="tx2"/>
                </a:solidFill>
                <a:latin typeface="Arial" pitchFamily="34" charset="0"/>
                <a:ea typeface="DFKai-SB" pitchFamily="65" charset="-120"/>
              </a:rPr>
              <a:t> </a:t>
            </a:r>
          </a:p>
          <a:p>
            <a:pPr marL="381000" indent="-285750" defTabSz="285750">
              <a:lnSpc>
                <a:spcPct val="90000"/>
              </a:lnSpc>
              <a:buClr>
                <a:schemeClr val="tx1"/>
              </a:buClr>
              <a:buFont typeface="Wingdings" pitchFamily="2" charset="2"/>
              <a:buNone/>
              <a:defRPr/>
            </a:pPr>
            <a:r>
              <a:rPr lang="en-US" altLang="zh-TW" b="1" i="1" smtClean="0">
                <a:solidFill>
                  <a:schemeClr val="tx2"/>
                </a:solidFill>
                <a:latin typeface="Arial" pitchFamily="34" charset="0"/>
                <a:ea typeface="DFKai-SB" pitchFamily="65" charset="-120"/>
              </a:rPr>
              <a:t> -  If two bodies are in thermal equilibrium with a third body, they are also in thermal equilibrium with each other.</a:t>
            </a:r>
          </a:p>
          <a:p>
            <a:pPr marL="381000" indent="-285750" defTabSz="285750">
              <a:lnSpc>
                <a:spcPct val="90000"/>
              </a:lnSpc>
              <a:buClr>
                <a:schemeClr val="tx1"/>
              </a:buClr>
              <a:buFont typeface="Wingdings" pitchFamily="2" charset="2"/>
              <a:buNone/>
              <a:defRPr/>
            </a:pPr>
            <a:r>
              <a:rPr lang="en-US" altLang="zh-TW" b="1" i="1" smtClean="0">
                <a:latin typeface="Arial" pitchFamily="34" charset="0"/>
                <a:ea typeface="DFKai-SB" pitchFamily="65" charset="-120"/>
              </a:rPr>
              <a:t> -  T</a:t>
            </a:r>
            <a:r>
              <a:rPr lang="en-US" altLang="zh-TW" sz="2400" b="1" i="1" smtClean="0">
                <a:latin typeface="Arial" pitchFamily="34" charset="0"/>
                <a:ea typeface="DFKai-SB" pitchFamily="65" charset="-120"/>
              </a:rPr>
              <a:t>1</a:t>
            </a:r>
            <a:r>
              <a:rPr lang="en-US" altLang="zh-TW" b="1" i="1" smtClean="0">
                <a:latin typeface="Arial" pitchFamily="34" charset="0"/>
                <a:ea typeface="DFKai-SB" pitchFamily="65" charset="-120"/>
              </a:rPr>
              <a:t>=T</a:t>
            </a:r>
            <a:r>
              <a:rPr lang="en-US" altLang="zh-TW" sz="2400" b="1" i="1" smtClean="0">
                <a:latin typeface="Arial" pitchFamily="34" charset="0"/>
                <a:ea typeface="DFKai-SB" pitchFamily="65" charset="-120"/>
              </a:rPr>
              <a:t>2</a:t>
            </a:r>
            <a:r>
              <a:rPr lang="en-US" altLang="zh-TW" b="1" i="1" smtClean="0">
                <a:latin typeface="Arial" pitchFamily="34" charset="0"/>
                <a:ea typeface="DFKai-SB" pitchFamily="65" charset="-120"/>
              </a:rPr>
              <a:t>, T</a:t>
            </a:r>
            <a:r>
              <a:rPr lang="en-US" altLang="zh-TW" sz="2400" b="1" i="1" smtClean="0">
                <a:latin typeface="Arial" pitchFamily="34" charset="0"/>
                <a:ea typeface="DFKai-SB" pitchFamily="65" charset="-120"/>
              </a:rPr>
              <a:t>2</a:t>
            </a:r>
            <a:r>
              <a:rPr lang="en-US" altLang="zh-TW" b="1" i="1" smtClean="0">
                <a:latin typeface="Arial" pitchFamily="34" charset="0"/>
                <a:ea typeface="DFKai-SB" pitchFamily="65" charset="-120"/>
              </a:rPr>
              <a:t>=T</a:t>
            </a:r>
            <a:r>
              <a:rPr lang="en-US" altLang="zh-TW" sz="2400" b="1" i="1" smtClean="0">
                <a:latin typeface="Arial" pitchFamily="34" charset="0"/>
                <a:ea typeface="DFKai-SB" pitchFamily="65" charset="-120"/>
              </a:rPr>
              <a:t>3</a:t>
            </a:r>
            <a:r>
              <a:rPr lang="en-US" altLang="zh-TW" b="1" i="1" smtClean="0">
                <a:latin typeface="Arial" pitchFamily="34" charset="0"/>
                <a:ea typeface="DFKai-SB" pitchFamily="65" charset="-120"/>
              </a:rPr>
              <a:t>   get  T</a:t>
            </a:r>
            <a:r>
              <a:rPr lang="en-US" altLang="zh-TW" sz="2400" b="1" i="1" smtClean="0">
                <a:latin typeface="Arial" pitchFamily="34" charset="0"/>
                <a:ea typeface="DFKai-SB" pitchFamily="65" charset="-120"/>
              </a:rPr>
              <a:t>1</a:t>
            </a:r>
            <a:r>
              <a:rPr lang="en-US" altLang="zh-TW" b="1" i="1" smtClean="0">
                <a:latin typeface="Arial" pitchFamily="34" charset="0"/>
                <a:ea typeface="DFKai-SB" pitchFamily="65" charset="-120"/>
              </a:rPr>
              <a:t>=T</a:t>
            </a:r>
            <a:r>
              <a:rPr lang="en-US" altLang="zh-TW" sz="2400" b="1" i="1" smtClean="0">
                <a:latin typeface="Arial" pitchFamily="34" charset="0"/>
                <a:ea typeface="DFKai-SB" pitchFamily="65" charset="-120"/>
              </a:rPr>
              <a:t>3</a:t>
            </a:r>
            <a:r>
              <a:rPr lang="en-US" altLang="zh-TW" b="1" i="1" smtClean="0">
                <a:solidFill>
                  <a:schemeClr val="tx2"/>
                </a:solidFill>
                <a:latin typeface="Arial" pitchFamily="34" charset="0"/>
                <a:ea typeface="DFKai-SB" pitchFamily="65" charset="-120"/>
              </a:rPr>
              <a:t> </a:t>
            </a:r>
          </a:p>
          <a:p>
            <a:pPr marL="381000" indent="-285750" defTabSz="285750">
              <a:lnSpc>
                <a:spcPct val="90000"/>
              </a:lnSpc>
              <a:buClr>
                <a:schemeClr val="tx1"/>
              </a:buClr>
              <a:buFont typeface="Wingdings" pitchFamily="2" charset="2"/>
              <a:buNone/>
              <a:defRPr/>
            </a:pPr>
            <a:r>
              <a:rPr lang="en-US" altLang="zh-TW" b="1" i="1" smtClean="0">
                <a:solidFill>
                  <a:srgbClr val="00CC99"/>
                </a:solidFill>
                <a:latin typeface="Arial" pitchFamily="34" charset="0"/>
                <a:ea typeface="DFKai-SB" pitchFamily="65" charset="-120"/>
              </a:rPr>
              <a:t> </a:t>
            </a:r>
            <a:r>
              <a:rPr lang="en-US" altLang="zh-TW" b="1" i="1" smtClean="0">
                <a:solidFill>
                  <a:schemeClr val="accent2"/>
                </a:solidFill>
                <a:latin typeface="Arial" pitchFamily="34" charset="0"/>
                <a:ea typeface="DFKai-SB" pitchFamily="65" charset="-120"/>
              </a:rPr>
              <a:t>- in 1931, by R. H. Fowler</a:t>
            </a:r>
          </a:p>
          <a:p>
            <a:pPr marL="381000" indent="-285750" defTabSz="285750">
              <a:lnSpc>
                <a:spcPct val="90000"/>
              </a:lnSpc>
              <a:buClr>
                <a:schemeClr val="tx1"/>
              </a:buClr>
              <a:buFont typeface="Wingdings" pitchFamily="2" charset="2"/>
              <a:buNone/>
              <a:defRPr/>
            </a:pPr>
            <a:r>
              <a:rPr lang="en-US" altLang="zh-TW" b="1" i="1" smtClean="0">
                <a:solidFill>
                  <a:schemeClr val="tx2"/>
                </a:solidFill>
                <a:latin typeface="Arial" pitchFamily="34" charset="0"/>
                <a:ea typeface="DFKai-SB" pitchFamily="65" charset="-120"/>
              </a:rPr>
              <a:t> </a:t>
            </a:r>
            <a:endParaRPr lang="zh-TW" altLang="en-US" b="1" smtClean="0">
              <a:latin typeface="Arial" pitchFamily="34" charset="0"/>
              <a:ea typeface="DFKai-SB" pitchFamily="65" charset="-120"/>
            </a:endParaRPr>
          </a:p>
          <a:p>
            <a:pPr marL="381000" indent="-285750" defTabSz="285750">
              <a:lnSpc>
                <a:spcPct val="90000"/>
              </a:lnSpc>
              <a:buClr>
                <a:schemeClr val="tx1"/>
              </a:buClr>
              <a:buFont typeface="Wingdings" pitchFamily="2" charset="2"/>
              <a:buChar char="§"/>
              <a:defRPr/>
            </a:pPr>
            <a:endParaRPr lang="zh-TW" altLang="en-US" sz="4000" b="1" smtClean="0">
              <a:latin typeface="Arial" pitchFamily="34" charset="0"/>
              <a:ea typeface="新細明體" pitchFamily="18" charset="-120"/>
            </a:endParaRPr>
          </a:p>
        </p:txBody>
      </p:sp>
      <p:sp>
        <p:nvSpPr>
          <p:cNvPr id="4" name="Footer Placeholder 3"/>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685800" y="304800"/>
            <a:ext cx="7772400" cy="838200"/>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algn="ctr">
              <a:defRPr/>
            </a:pPr>
            <a:r>
              <a:rPr lang="en-US" altLang="zh-TW" sz="3600" b="1" kern="0" dirty="0">
                <a:solidFill>
                  <a:srgbClr val="FF3300"/>
                </a:solidFill>
                <a:latin typeface="Arial" pitchFamily="34" charset="0"/>
                <a:ea typeface="新細明體" pitchFamily="18" charset="-120"/>
                <a:cs typeface="+mj-cs"/>
              </a:rPr>
              <a:t>Reversible Processes</a:t>
            </a:r>
          </a:p>
        </p:txBody>
      </p:sp>
      <p:sp>
        <p:nvSpPr>
          <p:cNvPr id="6" name="Rectangle 3"/>
          <p:cNvSpPr txBox="1">
            <a:spLocks noChangeArrowheads="1"/>
          </p:cNvSpPr>
          <p:nvPr/>
        </p:nvSpPr>
        <p:spPr bwMode="auto">
          <a:xfrm>
            <a:off x="3571875" y="1571625"/>
            <a:ext cx="4962525" cy="4867275"/>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marL="381000" indent="-285750" defTabSz="285750">
              <a:lnSpc>
                <a:spcPct val="90000"/>
              </a:lnSpc>
              <a:spcBef>
                <a:spcPct val="20000"/>
              </a:spcBef>
              <a:buClr>
                <a:schemeClr val="tx1"/>
              </a:buClr>
              <a:buFont typeface="Wingdings" pitchFamily="2" charset="2"/>
              <a:buChar char="§"/>
              <a:defRPr/>
            </a:pPr>
            <a:r>
              <a:rPr lang="en-US" altLang="zh-TW" sz="2800" b="1" i="1" kern="0" dirty="0">
                <a:solidFill>
                  <a:schemeClr val="tx2"/>
                </a:solidFill>
                <a:latin typeface="Arial" pitchFamily="34" charset="0"/>
                <a:ea typeface="PMingLiU" pitchFamily="18" charset="-120"/>
              </a:rPr>
              <a:t>A reversible process is one which can be stopped at any stage and reversed so that the system and surroundings are exactly restored to their initial states.</a:t>
            </a:r>
            <a:endParaRPr lang="en-US" altLang="zh-TW" sz="2800" b="1" i="1" kern="0" dirty="0">
              <a:solidFill>
                <a:schemeClr val="tx2"/>
              </a:solidFill>
              <a:latin typeface="Arial" pitchFamily="34" charset="0"/>
              <a:ea typeface="DFKai-SB" pitchFamily="65" charset="-120"/>
            </a:endParaRPr>
          </a:p>
          <a:p>
            <a:pPr marL="381000" indent="-285750" defTabSz="285750">
              <a:lnSpc>
                <a:spcPct val="90000"/>
              </a:lnSpc>
              <a:spcBef>
                <a:spcPct val="20000"/>
              </a:spcBef>
              <a:buClr>
                <a:schemeClr val="tx1"/>
              </a:buClr>
              <a:buFont typeface="Wingdings" pitchFamily="2" charset="2"/>
              <a:buNone/>
              <a:defRPr/>
            </a:pPr>
            <a:r>
              <a:rPr lang="en-US" altLang="zh-TW" sz="2800" b="1" i="1" kern="0" dirty="0">
                <a:solidFill>
                  <a:schemeClr val="tx2"/>
                </a:solidFill>
                <a:latin typeface="Arial" pitchFamily="34" charset="0"/>
                <a:ea typeface="DFKai-SB" pitchFamily="65" charset="-120"/>
              </a:rPr>
              <a:t>  </a:t>
            </a:r>
          </a:p>
          <a:p>
            <a:pPr marL="381000" indent="-285750" defTabSz="285750">
              <a:lnSpc>
                <a:spcPct val="90000"/>
              </a:lnSpc>
              <a:spcBef>
                <a:spcPct val="20000"/>
              </a:spcBef>
              <a:buClr>
                <a:schemeClr val="tx1"/>
              </a:buClr>
              <a:buFont typeface="Wingdings" pitchFamily="2" charset="2"/>
              <a:buNone/>
              <a:defRPr/>
            </a:pPr>
            <a:r>
              <a:rPr lang="en-US" altLang="zh-TW" sz="2800" b="1" i="1" kern="0" dirty="0">
                <a:latin typeface="Arial" pitchFamily="34" charset="0"/>
                <a:ea typeface="DFKai-SB" pitchFamily="65" charset="-120"/>
              </a:rPr>
              <a:t> </a:t>
            </a:r>
            <a:endParaRPr lang="zh-TW" altLang="en-US" sz="2800" b="1" kern="0" dirty="0">
              <a:latin typeface="Arial" pitchFamily="34" charset="0"/>
              <a:ea typeface="DFKai-SB" pitchFamily="65" charset="-120"/>
            </a:endParaRPr>
          </a:p>
          <a:p>
            <a:pPr marL="381000" indent="-285750" defTabSz="285750">
              <a:lnSpc>
                <a:spcPct val="90000"/>
              </a:lnSpc>
              <a:spcBef>
                <a:spcPct val="20000"/>
              </a:spcBef>
              <a:buClr>
                <a:schemeClr val="tx1"/>
              </a:buClr>
              <a:buFont typeface="Wingdings" pitchFamily="2" charset="2"/>
              <a:buChar char="§"/>
              <a:defRPr/>
            </a:pPr>
            <a:endParaRPr lang="zh-TW" altLang="en-US" sz="3600" b="1" kern="0" dirty="0">
              <a:latin typeface="Arial" pitchFamily="34" charset="0"/>
              <a:ea typeface="PMingLiU" pitchFamily="18" charset="-120"/>
            </a:endParaRPr>
          </a:p>
        </p:txBody>
      </p:sp>
      <p:pic>
        <p:nvPicPr>
          <p:cNvPr id="81924" name="Picture 9"/>
          <p:cNvPicPr>
            <a:picLocks noChangeAspect="1" noChangeArrowheads="1"/>
          </p:cNvPicPr>
          <p:nvPr/>
        </p:nvPicPr>
        <p:blipFill>
          <a:blip r:embed="rId2" cstate="print"/>
          <a:srcRect/>
          <a:stretch>
            <a:fillRect/>
          </a:stretch>
        </p:blipFill>
        <p:spPr bwMode="auto">
          <a:xfrm>
            <a:off x="500063" y="1643063"/>
            <a:ext cx="2857500" cy="4102100"/>
          </a:xfrm>
          <a:prstGeom prst="rect">
            <a:avLst/>
          </a:prstGeom>
          <a:noFill/>
          <a:ln w="9525">
            <a:noFill/>
            <a:miter lim="800000"/>
            <a:headEnd/>
            <a:tailEnd/>
          </a:ln>
        </p:spPr>
      </p:pic>
      <p:sp>
        <p:nvSpPr>
          <p:cNvPr id="5" name="Footer Placeholder 4"/>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685800" y="304800"/>
            <a:ext cx="7772400" cy="838200"/>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algn="ctr">
              <a:defRPr/>
            </a:pPr>
            <a:r>
              <a:rPr lang="en-US" altLang="zh-TW" sz="3600" b="1" kern="0" dirty="0">
                <a:solidFill>
                  <a:srgbClr val="FF3300"/>
                </a:solidFill>
                <a:latin typeface="Arial" pitchFamily="34" charset="0"/>
                <a:ea typeface="新細明體" pitchFamily="18" charset="-120"/>
              </a:rPr>
              <a:t>Irreversible Processes</a:t>
            </a:r>
          </a:p>
        </p:txBody>
      </p:sp>
      <p:sp>
        <p:nvSpPr>
          <p:cNvPr id="3" name="Rectangle 3"/>
          <p:cNvSpPr txBox="1">
            <a:spLocks noChangeArrowheads="1"/>
          </p:cNvSpPr>
          <p:nvPr/>
        </p:nvSpPr>
        <p:spPr bwMode="auto">
          <a:xfrm>
            <a:off x="762000" y="1500188"/>
            <a:ext cx="7772400" cy="4938712"/>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marL="381000" indent="-285750" defTabSz="285750">
              <a:lnSpc>
                <a:spcPct val="90000"/>
              </a:lnSpc>
              <a:spcBef>
                <a:spcPct val="20000"/>
              </a:spcBef>
              <a:buClr>
                <a:schemeClr val="tx1"/>
              </a:buClr>
              <a:buFont typeface="Wingdings" pitchFamily="2" charset="2"/>
              <a:buChar char="§"/>
              <a:defRPr/>
            </a:pPr>
            <a:r>
              <a:rPr lang="en-US" altLang="zh-TW" sz="2800" b="1" i="1" kern="0" dirty="0">
                <a:solidFill>
                  <a:schemeClr val="tx2"/>
                </a:solidFill>
                <a:latin typeface="Arial" pitchFamily="34" charset="0"/>
                <a:ea typeface="PMingLiU" pitchFamily="18" charset="-120"/>
              </a:rPr>
              <a:t> A process that is not reversible.</a:t>
            </a:r>
          </a:p>
          <a:p>
            <a:pPr marL="381000" indent="-285750" defTabSz="285750">
              <a:lnSpc>
                <a:spcPct val="90000"/>
              </a:lnSpc>
              <a:spcBef>
                <a:spcPct val="20000"/>
              </a:spcBef>
              <a:buClr>
                <a:schemeClr val="tx1"/>
              </a:buClr>
              <a:buFont typeface="Wingdings" pitchFamily="2" charset="2"/>
              <a:buChar char="§"/>
              <a:defRPr/>
            </a:pPr>
            <a:r>
              <a:rPr lang="en-US" altLang="zh-TW" sz="2800" b="1" i="1" kern="0" dirty="0">
                <a:solidFill>
                  <a:schemeClr val="tx2"/>
                </a:solidFill>
                <a:latin typeface="Arial" pitchFamily="34" charset="0"/>
                <a:ea typeface="PMingLiU" pitchFamily="18" charset="-120"/>
              </a:rPr>
              <a:t>All natural processes are known to be irreversible . </a:t>
            </a:r>
          </a:p>
          <a:p>
            <a:pPr marL="381000" indent="-285750" defTabSz="285750">
              <a:lnSpc>
                <a:spcPct val="90000"/>
              </a:lnSpc>
              <a:spcBef>
                <a:spcPct val="20000"/>
              </a:spcBef>
              <a:buClr>
                <a:schemeClr val="tx1"/>
              </a:buClr>
              <a:buFont typeface="Wingdings" pitchFamily="2" charset="2"/>
              <a:buNone/>
              <a:defRPr/>
            </a:pPr>
            <a:r>
              <a:rPr lang="en-US" altLang="zh-TW" sz="2800" b="1" i="1" kern="0" dirty="0">
                <a:latin typeface="Arial" pitchFamily="34" charset="0"/>
                <a:ea typeface="DFKai-SB" pitchFamily="65" charset="-120"/>
              </a:rPr>
              <a:t> </a:t>
            </a:r>
            <a:endParaRPr lang="zh-TW" altLang="en-US" sz="2800" b="1" kern="0" dirty="0">
              <a:latin typeface="Arial" pitchFamily="34" charset="0"/>
              <a:ea typeface="DFKai-SB" pitchFamily="65" charset="-120"/>
            </a:endParaRPr>
          </a:p>
          <a:p>
            <a:pPr marL="381000" indent="-285750" defTabSz="285750">
              <a:lnSpc>
                <a:spcPct val="90000"/>
              </a:lnSpc>
              <a:spcBef>
                <a:spcPct val="20000"/>
              </a:spcBef>
              <a:buClr>
                <a:schemeClr val="tx1"/>
              </a:buClr>
              <a:buFont typeface="Wingdings" pitchFamily="2" charset="2"/>
              <a:buChar char="§"/>
              <a:defRPr/>
            </a:pPr>
            <a:endParaRPr lang="zh-TW" altLang="en-US" sz="3600" b="1" kern="0" dirty="0">
              <a:latin typeface="Arial" pitchFamily="34" charset="0"/>
              <a:ea typeface="PMingLiU" pitchFamily="18" charset="-120"/>
            </a:endParaRPr>
          </a:p>
        </p:txBody>
      </p:sp>
      <p:pic>
        <p:nvPicPr>
          <p:cNvPr id="82948" name="Picture 5" descr="19_05a-c"/>
          <p:cNvPicPr>
            <a:picLocks noChangeAspect="1" noChangeArrowheads="1"/>
          </p:cNvPicPr>
          <p:nvPr/>
        </p:nvPicPr>
        <p:blipFill>
          <a:blip r:embed="rId2" cstate="print"/>
          <a:srcRect b="19183"/>
          <a:stretch>
            <a:fillRect/>
          </a:stretch>
        </p:blipFill>
        <p:spPr bwMode="auto">
          <a:xfrm>
            <a:off x="858838" y="3500438"/>
            <a:ext cx="7642225" cy="2289175"/>
          </a:xfrm>
          <a:prstGeom prst="rect">
            <a:avLst/>
          </a:prstGeom>
          <a:noFill/>
          <a:ln w="9525">
            <a:noFill/>
            <a:miter lim="800000"/>
            <a:headEnd/>
            <a:tailEnd/>
          </a:ln>
        </p:spPr>
      </p:pic>
      <p:sp>
        <p:nvSpPr>
          <p:cNvPr id="5" name="Footer Placeholder 4"/>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762000" y="228600"/>
            <a:ext cx="7772400" cy="1028700"/>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algn="ctr">
              <a:defRPr/>
            </a:pPr>
            <a:r>
              <a:rPr lang="en-US" altLang="zh-TW" sz="3200" b="1" kern="0" dirty="0">
                <a:solidFill>
                  <a:srgbClr val="FF3300"/>
                </a:solidFill>
                <a:latin typeface="Arial" pitchFamily="34" charset="0"/>
                <a:ea typeface="PMingLiU" pitchFamily="18" charset="-120"/>
                <a:cs typeface="+mj-cs"/>
              </a:rPr>
              <a:t>Energy transfer by Heat </a:t>
            </a:r>
          </a:p>
        </p:txBody>
      </p:sp>
      <p:sp>
        <p:nvSpPr>
          <p:cNvPr id="3" name="Rectangle 3"/>
          <p:cNvSpPr txBox="1">
            <a:spLocks noChangeArrowheads="1"/>
          </p:cNvSpPr>
          <p:nvPr/>
        </p:nvSpPr>
        <p:spPr bwMode="auto">
          <a:xfrm>
            <a:off x="762000" y="1447800"/>
            <a:ext cx="7772400" cy="5257800"/>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marL="381000" indent="-285750" defTabSz="285750">
              <a:lnSpc>
                <a:spcPct val="90000"/>
              </a:lnSpc>
              <a:spcBef>
                <a:spcPct val="20000"/>
              </a:spcBef>
              <a:buClr>
                <a:schemeClr val="tx1"/>
              </a:buClr>
              <a:buFont typeface="Wingdings" pitchFamily="2" charset="2"/>
              <a:buChar char="§"/>
              <a:defRPr/>
            </a:pPr>
            <a:r>
              <a:rPr lang="en-US" altLang="zh-TW" sz="2800" b="1" i="1" kern="0">
                <a:solidFill>
                  <a:srgbClr val="FF0000"/>
                </a:solidFill>
                <a:latin typeface="Arial" pitchFamily="34" charset="0"/>
                <a:ea typeface="PMingLiU" pitchFamily="18" charset="-120"/>
              </a:rPr>
              <a:t>Energy</a:t>
            </a:r>
            <a:r>
              <a:rPr lang="en-US" altLang="zh-TW" sz="2800" b="1" i="1" kern="0">
                <a:solidFill>
                  <a:srgbClr val="FF9933"/>
                </a:solidFill>
                <a:latin typeface="Arial" pitchFamily="34" charset="0"/>
                <a:ea typeface="PMingLiU" pitchFamily="18" charset="-120"/>
              </a:rPr>
              <a:t> </a:t>
            </a:r>
            <a:r>
              <a:rPr lang="en-US" altLang="zh-TW" sz="2800" b="1" i="1" kern="0">
                <a:latin typeface="Arial" pitchFamily="34" charset="0"/>
                <a:ea typeface="PMingLiU" pitchFamily="18" charset="-120"/>
              </a:rPr>
              <a:t>can cross the boundaries of a closed system</a:t>
            </a:r>
            <a:r>
              <a:rPr lang="en-US" altLang="zh-TW" sz="2800" b="1" i="1" kern="0">
                <a:solidFill>
                  <a:srgbClr val="FF9933"/>
                </a:solidFill>
                <a:latin typeface="Arial" pitchFamily="34" charset="0"/>
                <a:ea typeface="PMingLiU" pitchFamily="18" charset="-120"/>
              </a:rPr>
              <a:t> </a:t>
            </a:r>
            <a:r>
              <a:rPr lang="en-US" altLang="zh-TW" sz="2800" b="1" i="1" kern="0">
                <a:latin typeface="Arial" pitchFamily="34" charset="0"/>
                <a:ea typeface="PMingLiU" pitchFamily="18" charset="-120"/>
              </a:rPr>
              <a:t>in the form of</a:t>
            </a:r>
            <a:r>
              <a:rPr lang="en-US" altLang="zh-TW" sz="2800" b="1" i="1" kern="0">
                <a:solidFill>
                  <a:srgbClr val="FF9933"/>
                </a:solidFill>
                <a:latin typeface="Arial" pitchFamily="34" charset="0"/>
                <a:ea typeface="PMingLiU" pitchFamily="18" charset="-120"/>
              </a:rPr>
              <a:t> </a:t>
            </a:r>
            <a:r>
              <a:rPr lang="en-US" altLang="zh-TW" sz="2800" b="1" i="1" kern="0">
                <a:solidFill>
                  <a:schemeClr val="accent2"/>
                </a:solidFill>
                <a:latin typeface="Arial" pitchFamily="34" charset="0"/>
                <a:ea typeface="PMingLiU" pitchFamily="18" charset="-120"/>
              </a:rPr>
              <a:t>heat and work.</a:t>
            </a:r>
            <a:r>
              <a:rPr lang="en-US" altLang="zh-TW" sz="2800" b="1" kern="0">
                <a:solidFill>
                  <a:schemeClr val="accent2"/>
                </a:solidFill>
                <a:latin typeface="Arial" pitchFamily="34" charset="0"/>
                <a:ea typeface="DFKai-SB" pitchFamily="65" charset="-120"/>
              </a:rPr>
              <a:t> </a:t>
            </a:r>
          </a:p>
          <a:p>
            <a:pPr marL="381000" indent="-285750" defTabSz="285750">
              <a:lnSpc>
                <a:spcPct val="90000"/>
              </a:lnSpc>
              <a:spcBef>
                <a:spcPct val="20000"/>
              </a:spcBef>
              <a:buClr>
                <a:schemeClr val="tx1"/>
              </a:buClr>
              <a:buFont typeface="Wingdings" pitchFamily="2" charset="2"/>
              <a:buChar char="§"/>
              <a:defRPr/>
            </a:pPr>
            <a:r>
              <a:rPr lang="en-US" altLang="zh-TW" sz="2800" b="1" i="1" kern="0">
                <a:solidFill>
                  <a:srgbClr val="FF0000"/>
                </a:solidFill>
                <a:latin typeface="Arial" pitchFamily="34" charset="0"/>
                <a:ea typeface="DFKai-SB" pitchFamily="65" charset="-120"/>
              </a:rPr>
              <a:t>Heat</a:t>
            </a:r>
            <a:r>
              <a:rPr lang="en-US" altLang="zh-TW" sz="2800" b="1" i="1" kern="0">
                <a:solidFill>
                  <a:schemeClr val="tx2"/>
                </a:solidFill>
                <a:latin typeface="Arial" pitchFamily="34" charset="0"/>
                <a:ea typeface="DFKai-SB" pitchFamily="65" charset="-120"/>
              </a:rPr>
              <a:t> :  The form of energy that is transferred between two systems(or a system and its surroundings) by virtue of a temperature difference.</a:t>
            </a:r>
          </a:p>
          <a:p>
            <a:pPr marL="381000" indent="-285750" defTabSz="285750">
              <a:lnSpc>
                <a:spcPct val="90000"/>
              </a:lnSpc>
              <a:spcBef>
                <a:spcPct val="20000"/>
              </a:spcBef>
              <a:buClr>
                <a:schemeClr val="tx1"/>
              </a:buClr>
              <a:buFont typeface="Wingdings" pitchFamily="2" charset="2"/>
              <a:buNone/>
              <a:defRPr/>
            </a:pPr>
            <a:r>
              <a:rPr lang="en-US" altLang="zh-TW" sz="2800" b="1" i="1" kern="0">
                <a:latin typeface="Arial" pitchFamily="34" charset="0"/>
                <a:ea typeface="DFKai-SB" pitchFamily="65" charset="-120"/>
              </a:rPr>
              <a:t> -</a:t>
            </a:r>
            <a:r>
              <a:rPr lang="en-US" altLang="zh-TW" sz="2800" b="1" i="1" kern="0">
                <a:solidFill>
                  <a:srgbClr val="FF0000"/>
                </a:solidFill>
                <a:latin typeface="Arial" pitchFamily="34" charset="0"/>
                <a:ea typeface="DFKai-SB" pitchFamily="65" charset="-120"/>
              </a:rPr>
              <a:t>Heat</a:t>
            </a:r>
            <a:r>
              <a:rPr lang="en-US" altLang="zh-TW" sz="2800" b="1" i="1" kern="0">
                <a:solidFill>
                  <a:srgbClr val="FF9933"/>
                </a:solidFill>
                <a:latin typeface="Arial" pitchFamily="34" charset="0"/>
                <a:ea typeface="DFKai-SB" pitchFamily="65" charset="-120"/>
              </a:rPr>
              <a:t> </a:t>
            </a:r>
            <a:r>
              <a:rPr lang="en-US" altLang="zh-TW" sz="2800" b="1" i="1" kern="0">
                <a:solidFill>
                  <a:schemeClr val="tx2"/>
                </a:solidFill>
                <a:latin typeface="Arial" pitchFamily="34" charset="0"/>
                <a:ea typeface="DFKai-SB" pitchFamily="65" charset="-120"/>
              </a:rPr>
              <a:t>is transferred from hot bodies to colder ones) by virtue of a temperature difference.</a:t>
            </a:r>
            <a:endParaRPr lang="en-US" altLang="zh-TW" sz="2800" b="1" i="1" kern="0">
              <a:solidFill>
                <a:srgbClr val="00CC99"/>
              </a:solidFill>
              <a:latin typeface="Arial" pitchFamily="34" charset="0"/>
              <a:ea typeface="DFKai-SB" pitchFamily="65" charset="-120"/>
            </a:endParaRPr>
          </a:p>
          <a:p>
            <a:pPr marL="381000" indent="-285750" defTabSz="285750">
              <a:lnSpc>
                <a:spcPct val="90000"/>
              </a:lnSpc>
              <a:spcBef>
                <a:spcPct val="20000"/>
              </a:spcBef>
              <a:buClr>
                <a:schemeClr val="tx1"/>
              </a:buClr>
              <a:buFont typeface="Wingdings" pitchFamily="2" charset="2"/>
              <a:buNone/>
              <a:defRPr/>
            </a:pPr>
            <a:r>
              <a:rPr lang="en-US" altLang="zh-TW" sz="2800" b="1" i="1" kern="0">
                <a:solidFill>
                  <a:schemeClr val="tx2"/>
                </a:solidFill>
                <a:latin typeface="Arial" pitchFamily="34" charset="0"/>
                <a:ea typeface="DFKai-SB" pitchFamily="65" charset="-120"/>
              </a:rPr>
              <a:t> -</a:t>
            </a:r>
            <a:r>
              <a:rPr lang="en-US" altLang="zh-TW" sz="2800" b="1" i="1" kern="0">
                <a:solidFill>
                  <a:srgbClr val="FF0000"/>
                </a:solidFill>
                <a:latin typeface="Arial" pitchFamily="34" charset="0"/>
                <a:ea typeface="DFKai-SB" pitchFamily="65" charset="-120"/>
              </a:rPr>
              <a:t>Energy</a:t>
            </a:r>
            <a:r>
              <a:rPr lang="en-US" altLang="zh-TW" sz="2800" b="1" i="1" kern="0">
                <a:solidFill>
                  <a:schemeClr val="tx2"/>
                </a:solidFill>
                <a:latin typeface="Arial" pitchFamily="34" charset="0"/>
                <a:ea typeface="DFKai-SB" pitchFamily="65" charset="-120"/>
              </a:rPr>
              <a:t> is recognized as heat transfer only as it crosses the system boundary.</a:t>
            </a:r>
            <a:endParaRPr lang="zh-TW" altLang="en-US" sz="2800" b="1" kern="0">
              <a:latin typeface="Arial" pitchFamily="34" charset="0"/>
              <a:ea typeface="DFKai-SB" pitchFamily="65" charset="-120"/>
            </a:endParaRPr>
          </a:p>
          <a:p>
            <a:pPr marL="381000" indent="-285750" defTabSz="285750">
              <a:lnSpc>
                <a:spcPct val="90000"/>
              </a:lnSpc>
              <a:spcBef>
                <a:spcPct val="20000"/>
              </a:spcBef>
              <a:buClr>
                <a:schemeClr val="tx1"/>
              </a:buClr>
              <a:buFont typeface="Wingdings" pitchFamily="2" charset="2"/>
              <a:buChar char="§"/>
              <a:defRPr/>
            </a:pPr>
            <a:endParaRPr lang="zh-TW" altLang="en-US" sz="3600" b="1" kern="0" dirty="0">
              <a:latin typeface="Arial" pitchFamily="34" charset="0"/>
              <a:ea typeface="PMingLiU" pitchFamily="18" charset="-120"/>
            </a:endParaRPr>
          </a:p>
        </p:txBody>
      </p:sp>
      <p:sp>
        <p:nvSpPr>
          <p:cNvPr id="4" name="Footer Placeholder 3"/>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762000" y="228600"/>
            <a:ext cx="7772400" cy="1028700"/>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algn="ctr">
              <a:defRPr/>
            </a:pPr>
            <a:r>
              <a:rPr lang="en-US" altLang="zh-TW" sz="3200" b="1" kern="0" dirty="0">
                <a:solidFill>
                  <a:srgbClr val="FF3300"/>
                </a:solidFill>
                <a:latin typeface="Arial" pitchFamily="34" charset="0"/>
                <a:ea typeface="PMingLiU" pitchFamily="18" charset="-120"/>
                <a:cs typeface="+mj-cs"/>
              </a:rPr>
              <a:t>Sign convention for Heat transfer</a:t>
            </a:r>
          </a:p>
        </p:txBody>
      </p:sp>
      <p:sp>
        <p:nvSpPr>
          <p:cNvPr id="3" name="Rectangle 3"/>
          <p:cNvSpPr txBox="1">
            <a:spLocks noChangeArrowheads="1"/>
          </p:cNvSpPr>
          <p:nvPr/>
        </p:nvSpPr>
        <p:spPr bwMode="auto">
          <a:xfrm>
            <a:off x="762000" y="1447800"/>
            <a:ext cx="7772400" cy="5257800"/>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marL="381000" indent="-285750" defTabSz="285750">
              <a:lnSpc>
                <a:spcPct val="90000"/>
              </a:lnSpc>
              <a:spcBef>
                <a:spcPct val="20000"/>
              </a:spcBef>
              <a:buClr>
                <a:schemeClr val="tx1"/>
              </a:buClr>
              <a:buFont typeface="Wingdings" pitchFamily="2" charset="2"/>
              <a:buChar char="§"/>
              <a:defRPr/>
            </a:pPr>
            <a:endParaRPr lang="en-US" altLang="zh-TW" sz="3200" b="1" i="1" kern="0" dirty="0">
              <a:solidFill>
                <a:schemeClr val="tx2"/>
              </a:solidFill>
              <a:latin typeface="Arial" pitchFamily="34" charset="0"/>
              <a:ea typeface="PMingLiU" pitchFamily="18" charset="-120"/>
            </a:endParaRPr>
          </a:p>
          <a:p>
            <a:pPr marL="381000" indent="-285750" defTabSz="285750">
              <a:lnSpc>
                <a:spcPct val="90000"/>
              </a:lnSpc>
              <a:spcBef>
                <a:spcPct val="20000"/>
              </a:spcBef>
              <a:buClr>
                <a:schemeClr val="tx1"/>
              </a:buClr>
              <a:buFont typeface="Wingdings" pitchFamily="2" charset="2"/>
              <a:buChar char="§"/>
              <a:defRPr/>
            </a:pPr>
            <a:endParaRPr lang="en-US" altLang="zh-TW" sz="3200" b="1" i="1" kern="0" dirty="0">
              <a:solidFill>
                <a:schemeClr val="tx2"/>
              </a:solidFill>
              <a:latin typeface="Arial" pitchFamily="34" charset="0"/>
              <a:ea typeface="PMingLiU" pitchFamily="18" charset="-120"/>
            </a:endParaRPr>
          </a:p>
          <a:p>
            <a:pPr marL="381000" indent="-285750" defTabSz="285750">
              <a:lnSpc>
                <a:spcPct val="90000"/>
              </a:lnSpc>
              <a:spcBef>
                <a:spcPct val="20000"/>
              </a:spcBef>
              <a:buClr>
                <a:schemeClr val="tx1"/>
              </a:buClr>
              <a:buFont typeface="Wingdings" pitchFamily="2" charset="2"/>
              <a:buChar char="§"/>
              <a:defRPr/>
            </a:pPr>
            <a:endParaRPr lang="en-US" altLang="zh-TW" sz="3200" b="1" i="1" kern="0" dirty="0">
              <a:solidFill>
                <a:schemeClr val="tx2"/>
              </a:solidFill>
              <a:latin typeface="Arial" pitchFamily="34" charset="0"/>
              <a:ea typeface="PMingLiU" pitchFamily="18" charset="-120"/>
            </a:endParaRPr>
          </a:p>
          <a:p>
            <a:pPr marL="381000" indent="-285750" defTabSz="285750">
              <a:lnSpc>
                <a:spcPct val="90000"/>
              </a:lnSpc>
              <a:spcBef>
                <a:spcPct val="20000"/>
              </a:spcBef>
              <a:buClr>
                <a:schemeClr val="tx1"/>
              </a:buClr>
              <a:buFont typeface="Wingdings" pitchFamily="2" charset="2"/>
              <a:buChar char="§"/>
              <a:defRPr/>
            </a:pPr>
            <a:r>
              <a:rPr lang="en-US" altLang="zh-TW" sz="3200" b="1" i="1" kern="0" dirty="0">
                <a:solidFill>
                  <a:schemeClr val="tx2"/>
                </a:solidFill>
                <a:latin typeface="Arial" pitchFamily="34" charset="0"/>
                <a:ea typeface="PMingLiU" pitchFamily="18" charset="-120"/>
              </a:rPr>
              <a:t>Heat received by the system = +Q</a:t>
            </a:r>
          </a:p>
          <a:p>
            <a:pPr marL="381000" indent="-285750" defTabSz="285750">
              <a:lnSpc>
                <a:spcPct val="90000"/>
              </a:lnSpc>
              <a:spcBef>
                <a:spcPct val="20000"/>
              </a:spcBef>
              <a:buClr>
                <a:schemeClr val="tx1"/>
              </a:buClr>
              <a:buFont typeface="Wingdings" pitchFamily="2" charset="2"/>
              <a:buChar char="§"/>
              <a:defRPr/>
            </a:pPr>
            <a:r>
              <a:rPr lang="en-US" altLang="zh-TW" sz="3200" b="1" i="1" kern="0" dirty="0">
                <a:solidFill>
                  <a:schemeClr val="tx2"/>
                </a:solidFill>
                <a:latin typeface="Arial" pitchFamily="34" charset="0"/>
                <a:ea typeface="PMingLiU" pitchFamily="18" charset="-120"/>
              </a:rPr>
              <a:t>Heat rejected or given up by the system = -Q</a:t>
            </a:r>
            <a:endParaRPr lang="en-US" altLang="zh-TW" sz="2800" b="1" i="1" kern="0" dirty="0">
              <a:solidFill>
                <a:schemeClr val="accent2"/>
              </a:solidFill>
              <a:latin typeface="Arial" pitchFamily="34" charset="0"/>
              <a:ea typeface="DFKai-SB" pitchFamily="65" charset="-120"/>
            </a:endParaRPr>
          </a:p>
          <a:p>
            <a:pPr marL="381000" indent="-285750" defTabSz="285750">
              <a:lnSpc>
                <a:spcPct val="90000"/>
              </a:lnSpc>
              <a:spcBef>
                <a:spcPct val="20000"/>
              </a:spcBef>
              <a:buClr>
                <a:schemeClr val="tx1"/>
              </a:buClr>
              <a:buFont typeface="Wingdings" pitchFamily="2" charset="2"/>
              <a:buNone/>
              <a:defRPr/>
            </a:pPr>
            <a:r>
              <a:rPr lang="en-US" altLang="zh-TW" sz="3200" b="1" i="1" kern="0" dirty="0">
                <a:latin typeface="Arial" pitchFamily="34" charset="0"/>
                <a:ea typeface="DFKai-SB" pitchFamily="65" charset="-120"/>
              </a:rPr>
              <a:t> </a:t>
            </a:r>
            <a:endParaRPr lang="zh-TW" altLang="en-US" sz="3200" b="1" i="1" kern="0" dirty="0">
              <a:latin typeface="Arial" pitchFamily="34" charset="0"/>
              <a:ea typeface="DFKai-SB" pitchFamily="65" charset="-120"/>
            </a:endParaRPr>
          </a:p>
        </p:txBody>
      </p:sp>
      <p:sp>
        <p:nvSpPr>
          <p:cNvPr id="4" name="Footer Placeholder 3"/>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762000" y="228600"/>
            <a:ext cx="7772400" cy="1028700"/>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algn="ctr">
              <a:defRPr/>
            </a:pPr>
            <a:r>
              <a:rPr lang="en-US" altLang="zh-TW" sz="3200" b="1" kern="0" dirty="0">
                <a:solidFill>
                  <a:srgbClr val="FF3300"/>
                </a:solidFill>
                <a:latin typeface="Arial" pitchFamily="34" charset="0"/>
                <a:ea typeface="PMingLiU" pitchFamily="18" charset="-120"/>
              </a:rPr>
              <a:t>Energy transfer by Work </a:t>
            </a:r>
          </a:p>
        </p:txBody>
      </p:sp>
      <p:sp>
        <p:nvSpPr>
          <p:cNvPr id="3" name="Rectangle 3"/>
          <p:cNvSpPr txBox="1">
            <a:spLocks noChangeArrowheads="1"/>
          </p:cNvSpPr>
          <p:nvPr/>
        </p:nvSpPr>
        <p:spPr bwMode="auto">
          <a:xfrm>
            <a:off x="762000" y="1447800"/>
            <a:ext cx="7772400" cy="5257800"/>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marL="381000" indent="-285750" defTabSz="285750">
              <a:lnSpc>
                <a:spcPct val="90000"/>
              </a:lnSpc>
              <a:spcBef>
                <a:spcPct val="20000"/>
              </a:spcBef>
              <a:buClr>
                <a:schemeClr val="tx1"/>
              </a:buClr>
              <a:buFont typeface="Wingdings" pitchFamily="2" charset="2"/>
              <a:buChar char="§"/>
              <a:defRPr/>
            </a:pPr>
            <a:r>
              <a:rPr lang="en-US" altLang="zh-TW" sz="3200" b="1" i="1" kern="0" dirty="0">
                <a:solidFill>
                  <a:schemeClr val="tx2"/>
                </a:solidFill>
                <a:latin typeface="Arial" pitchFamily="34" charset="0"/>
                <a:ea typeface="PMingLiU" pitchFamily="18" charset="-120"/>
              </a:rPr>
              <a:t>Force moves through a distance.</a:t>
            </a:r>
          </a:p>
          <a:p>
            <a:pPr marL="381000" indent="-285750" defTabSz="285750">
              <a:lnSpc>
                <a:spcPct val="90000"/>
              </a:lnSpc>
              <a:spcBef>
                <a:spcPct val="20000"/>
              </a:spcBef>
              <a:buClr>
                <a:schemeClr val="tx1"/>
              </a:buClr>
              <a:buFont typeface="Wingdings" pitchFamily="2" charset="2"/>
              <a:buChar char="§"/>
              <a:defRPr/>
            </a:pPr>
            <a:r>
              <a:rPr lang="en-US" altLang="zh-TW" sz="3200" b="1" i="1" kern="0" dirty="0">
                <a:solidFill>
                  <a:schemeClr val="tx2"/>
                </a:solidFill>
                <a:latin typeface="Arial" pitchFamily="34" charset="0"/>
                <a:ea typeface="PMingLiU" pitchFamily="18" charset="-120"/>
              </a:rPr>
              <a:t>If a part of the boundary of a system undergoes a displacement under </a:t>
            </a:r>
            <a:r>
              <a:rPr lang="en-US" altLang="zh-TW" sz="3200" b="1" i="1" kern="0" dirty="0" err="1">
                <a:solidFill>
                  <a:schemeClr val="tx2"/>
                </a:solidFill>
                <a:latin typeface="Arial" pitchFamily="34" charset="0"/>
                <a:ea typeface="PMingLiU" pitchFamily="18" charset="-120"/>
              </a:rPr>
              <a:t>te</a:t>
            </a:r>
            <a:r>
              <a:rPr lang="en-US" altLang="zh-TW" sz="3200" b="1" i="1" kern="0" dirty="0">
                <a:solidFill>
                  <a:schemeClr val="tx2"/>
                </a:solidFill>
                <a:latin typeface="Arial" pitchFamily="34" charset="0"/>
                <a:ea typeface="PMingLiU" pitchFamily="18" charset="-120"/>
              </a:rPr>
              <a:t> action of a pressure, the work done W is the product of the force and the distance it moves in the direction of the force.</a:t>
            </a:r>
          </a:p>
          <a:p>
            <a:pPr marL="381000" indent="-285750" defTabSz="285750">
              <a:lnSpc>
                <a:spcPct val="90000"/>
              </a:lnSpc>
              <a:spcBef>
                <a:spcPct val="20000"/>
              </a:spcBef>
              <a:buClr>
                <a:schemeClr val="tx1"/>
              </a:buClr>
              <a:buFont typeface="Wingdings" pitchFamily="2" charset="2"/>
              <a:buChar char="§"/>
              <a:defRPr/>
            </a:pPr>
            <a:r>
              <a:rPr lang="en-US" altLang="zh-TW" sz="3200" b="1" i="1" kern="0" dirty="0">
                <a:solidFill>
                  <a:schemeClr val="tx2"/>
                </a:solidFill>
                <a:latin typeface="Arial" pitchFamily="34" charset="0"/>
                <a:ea typeface="PMingLiU" pitchFamily="18" charset="-120"/>
              </a:rPr>
              <a:t>Work is transient quantity which only appears at the boundary while a change of state is taking place within a system.  </a:t>
            </a:r>
            <a:endParaRPr lang="en-US" altLang="zh-TW" sz="2800" b="1" i="1" kern="0" dirty="0">
              <a:solidFill>
                <a:schemeClr val="accent2"/>
              </a:solidFill>
              <a:latin typeface="Arial" pitchFamily="34" charset="0"/>
              <a:ea typeface="DFKai-SB" pitchFamily="65" charset="-120"/>
            </a:endParaRPr>
          </a:p>
          <a:p>
            <a:pPr marL="381000" indent="-285750" defTabSz="285750">
              <a:lnSpc>
                <a:spcPct val="90000"/>
              </a:lnSpc>
              <a:spcBef>
                <a:spcPct val="20000"/>
              </a:spcBef>
              <a:buClr>
                <a:schemeClr val="tx1"/>
              </a:buClr>
              <a:buFont typeface="Wingdings" pitchFamily="2" charset="2"/>
              <a:buNone/>
              <a:defRPr/>
            </a:pPr>
            <a:r>
              <a:rPr lang="en-US" altLang="zh-TW" sz="3200" b="1" i="1" kern="0" dirty="0">
                <a:latin typeface="Arial" pitchFamily="34" charset="0"/>
                <a:ea typeface="DFKai-SB" pitchFamily="65" charset="-120"/>
              </a:rPr>
              <a:t> </a:t>
            </a:r>
            <a:endParaRPr lang="zh-TW" altLang="en-US" sz="3200" b="1" i="1" kern="0" dirty="0">
              <a:latin typeface="Arial" pitchFamily="34" charset="0"/>
              <a:ea typeface="DFKai-SB" pitchFamily="65" charset="-120"/>
            </a:endParaRPr>
          </a:p>
        </p:txBody>
      </p:sp>
      <p:sp>
        <p:nvSpPr>
          <p:cNvPr id="4" name="Footer Placeholder 3"/>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bwMode="auto">
          <a:xfrm>
            <a:off x="762000" y="228600"/>
            <a:ext cx="7772400" cy="1028700"/>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algn="ctr">
              <a:defRPr/>
            </a:pPr>
            <a:r>
              <a:rPr lang="en-US" altLang="zh-TW" sz="3200" b="1" kern="0" dirty="0">
                <a:solidFill>
                  <a:srgbClr val="FF3300"/>
                </a:solidFill>
                <a:latin typeface="Arial" pitchFamily="34" charset="0"/>
                <a:ea typeface="PMingLiU" pitchFamily="18" charset="-120"/>
                <a:cs typeface="+mj-cs"/>
              </a:rPr>
              <a:t>Sign convention for Work transfer</a:t>
            </a:r>
          </a:p>
        </p:txBody>
      </p:sp>
      <p:sp>
        <p:nvSpPr>
          <p:cNvPr id="5" name="Rectangle 3"/>
          <p:cNvSpPr txBox="1">
            <a:spLocks noChangeArrowheads="1"/>
          </p:cNvSpPr>
          <p:nvPr/>
        </p:nvSpPr>
        <p:spPr bwMode="auto">
          <a:xfrm>
            <a:off x="762000" y="1447800"/>
            <a:ext cx="7772400" cy="5257800"/>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marL="381000" indent="-285750" defTabSz="285750">
              <a:lnSpc>
                <a:spcPct val="90000"/>
              </a:lnSpc>
              <a:spcBef>
                <a:spcPct val="20000"/>
              </a:spcBef>
              <a:buClr>
                <a:schemeClr val="tx1"/>
              </a:buClr>
              <a:buFont typeface="Wingdings" pitchFamily="2" charset="2"/>
              <a:buChar char="§"/>
              <a:defRPr/>
            </a:pPr>
            <a:endParaRPr lang="en-US" altLang="zh-TW" sz="3200" b="1" i="1" kern="0" dirty="0">
              <a:solidFill>
                <a:schemeClr val="tx2"/>
              </a:solidFill>
              <a:latin typeface="Arial" pitchFamily="34" charset="0"/>
              <a:ea typeface="PMingLiU" pitchFamily="18" charset="-120"/>
            </a:endParaRPr>
          </a:p>
          <a:p>
            <a:pPr marL="381000" indent="-285750" defTabSz="285750">
              <a:lnSpc>
                <a:spcPct val="90000"/>
              </a:lnSpc>
              <a:spcBef>
                <a:spcPct val="20000"/>
              </a:spcBef>
              <a:buClr>
                <a:schemeClr val="tx1"/>
              </a:buClr>
              <a:buFont typeface="Wingdings" pitchFamily="2" charset="2"/>
              <a:buChar char="§"/>
              <a:defRPr/>
            </a:pPr>
            <a:r>
              <a:rPr lang="en-US" altLang="zh-TW" sz="3200" b="1" i="1" kern="0" dirty="0">
                <a:solidFill>
                  <a:schemeClr val="tx2"/>
                </a:solidFill>
                <a:latin typeface="Arial" pitchFamily="34" charset="0"/>
                <a:ea typeface="PMingLiU" pitchFamily="18" charset="-120"/>
              </a:rPr>
              <a:t>If the work is done by the system on the surroundings,</a:t>
            </a:r>
          </a:p>
          <a:p>
            <a:pPr marL="838200" lvl="1" indent="-285750" defTabSz="285750">
              <a:lnSpc>
                <a:spcPct val="90000"/>
              </a:lnSpc>
              <a:spcBef>
                <a:spcPct val="20000"/>
              </a:spcBef>
              <a:buClr>
                <a:schemeClr val="tx1"/>
              </a:buClr>
              <a:buFont typeface="Wingdings" pitchFamily="2" charset="2"/>
              <a:buChar char="§"/>
              <a:defRPr/>
            </a:pPr>
            <a:r>
              <a:rPr lang="en-US" altLang="zh-TW" sz="3200" b="1" i="1" kern="0" dirty="0">
                <a:solidFill>
                  <a:schemeClr val="tx2"/>
                </a:solidFill>
                <a:latin typeface="Arial" pitchFamily="34" charset="0"/>
                <a:ea typeface="PMingLiU" pitchFamily="18" charset="-120"/>
              </a:rPr>
              <a:t>Work output of the system = +W</a:t>
            </a:r>
          </a:p>
          <a:p>
            <a:pPr marL="381000" indent="-285750" defTabSz="285750">
              <a:lnSpc>
                <a:spcPct val="90000"/>
              </a:lnSpc>
              <a:spcBef>
                <a:spcPct val="20000"/>
              </a:spcBef>
              <a:buClr>
                <a:schemeClr val="tx1"/>
              </a:buClr>
              <a:buFont typeface="Wingdings" pitchFamily="2" charset="2"/>
              <a:buChar char="§"/>
              <a:defRPr/>
            </a:pPr>
            <a:r>
              <a:rPr lang="en-US" altLang="zh-TW" sz="3200" b="1" i="1" kern="0" dirty="0">
                <a:solidFill>
                  <a:schemeClr val="tx2"/>
                </a:solidFill>
                <a:latin typeface="Arial" pitchFamily="34" charset="0"/>
                <a:ea typeface="PMingLiU" pitchFamily="18" charset="-120"/>
              </a:rPr>
              <a:t>If the work is done on the system by the surroundings,</a:t>
            </a:r>
          </a:p>
          <a:p>
            <a:pPr marL="838200" lvl="1" indent="-285750" defTabSz="285750">
              <a:lnSpc>
                <a:spcPct val="90000"/>
              </a:lnSpc>
              <a:spcBef>
                <a:spcPct val="20000"/>
              </a:spcBef>
              <a:buClr>
                <a:schemeClr val="tx1"/>
              </a:buClr>
              <a:buFont typeface="Wingdings" pitchFamily="2" charset="2"/>
              <a:buChar char="§"/>
              <a:defRPr/>
            </a:pPr>
            <a:r>
              <a:rPr lang="en-US" altLang="zh-TW" sz="3200" b="1" i="1" kern="0" dirty="0">
                <a:solidFill>
                  <a:schemeClr val="tx2"/>
                </a:solidFill>
                <a:latin typeface="Arial" pitchFamily="34" charset="0"/>
                <a:ea typeface="PMingLiU" pitchFamily="18" charset="-120"/>
              </a:rPr>
              <a:t>Work input to system = -W</a:t>
            </a:r>
            <a:endParaRPr lang="zh-TW" altLang="en-US" sz="3200" b="1" i="1" kern="0" dirty="0">
              <a:latin typeface="Arial" pitchFamily="34" charset="0"/>
              <a:ea typeface="DFKai-SB" pitchFamily="65" charset="-120"/>
            </a:endParaRPr>
          </a:p>
        </p:txBody>
      </p:sp>
      <p:sp>
        <p:nvSpPr>
          <p:cNvPr id="6" name="Footer Placeholder 5"/>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38" name="Picture 5"/>
          <p:cNvPicPr>
            <a:picLocks noChangeArrowheads="1"/>
          </p:cNvPicPr>
          <p:nvPr/>
        </p:nvPicPr>
        <p:blipFill>
          <a:blip r:embed="rId2" cstate="print"/>
          <a:srcRect/>
          <a:stretch>
            <a:fillRect/>
          </a:stretch>
        </p:blipFill>
        <p:spPr bwMode="auto">
          <a:xfrm>
            <a:off x="2071688" y="1071563"/>
            <a:ext cx="5072062" cy="5786437"/>
          </a:xfrm>
          <a:prstGeom prst="rect">
            <a:avLst/>
          </a:prstGeom>
          <a:noFill/>
          <a:ln w="12700">
            <a:noFill/>
            <a:miter lim="800000"/>
            <a:headEnd/>
            <a:tailEnd/>
          </a:ln>
        </p:spPr>
      </p:pic>
      <p:sp>
        <p:nvSpPr>
          <p:cNvPr id="3" name="Rectangle 2"/>
          <p:cNvSpPr txBox="1">
            <a:spLocks noChangeArrowheads="1"/>
          </p:cNvSpPr>
          <p:nvPr/>
        </p:nvSpPr>
        <p:spPr bwMode="auto">
          <a:xfrm>
            <a:off x="762000" y="228600"/>
            <a:ext cx="7772400" cy="628650"/>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algn="ctr">
              <a:defRPr/>
            </a:pPr>
            <a:r>
              <a:rPr lang="en-US" altLang="zh-TW" sz="3200" b="1" kern="0" dirty="0">
                <a:solidFill>
                  <a:srgbClr val="FF3300"/>
                </a:solidFill>
                <a:latin typeface="Arial" pitchFamily="34" charset="0"/>
                <a:ea typeface="PMingLiU" pitchFamily="18" charset="-120"/>
                <a:cs typeface="+mj-cs"/>
              </a:rPr>
              <a:t>PV Diagram</a:t>
            </a:r>
          </a:p>
        </p:txBody>
      </p:sp>
      <p:sp>
        <p:nvSpPr>
          <p:cNvPr id="4" name="Footer Placeholder 3"/>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bwMode="auto">
          <a:xfrm>
            <a:off x="628650" y="438150"/>
            <a:ext cx="7772400" cy="1028700"/>
          </a:xfrm>
          <a:solidFill>
            <a:schemeClr val="bg1"/>
          </a:solidFill>
          <a:ln>
            <a:solidFill>
              <a:schemeClr val="tx1"/>
            </a:solidFill>
            <a:miter lim="800000"/>
            <a:headEnd/>
            <a:tailEnd/>
          </a:ln>
          <a:effectLst>
            <a:outerShdw dist="107763" dir="2700000" algn="ctr" rotWithShape="0">
              <a:schemeClr val="tx1"/>
            </a:outerShdw>
          </a:effectLst>
        </p:spPr>
        <p:txBody>
          <a:bodyPr vert="horz" wrap="square" lIns="91440" tIns="45720" rIns="91440" bIns="45720" numCol="1" anchor="t" anchorCtr="0" compatLnSpc="1">
            <a:prstTxWarp prst="textNoShape">
              <a:avLst/>
            </a:prstTxWarp>
          </a:bodyPr>
          <a:lstStyle/>
          <a:p>
            <a:pPr>
              <a:defRPr/>
            </a:pPr>
            <a:r>
              <a:rPr lang="en-US" altLang="zh-TW" sz="3200" dirty="0" smtClean="0">
                <a:solidFill>
                  <a:srgbClr val="FF3300"/>
                </a:solidFill>
                <a:latin typeface="Arial" pitchFamily="34" charset="0"/>
                <a:ea typeface="新細明體" pitchFamily="18" charset="-120"/>
              </a:rPr>
              <a:t>Thermodynamics and Energy</a:t>
            </a:r>
          </a:p>
        </p:txBody>
      </p:sp>
      <p:sp>
        <p:nvSpPr>
          <p:cNvPr id="73731" name="Rectangle 3"/>
          <p:cNvSpPr>
            <a:spLocks noGrp="1" noChangeArrowheads="1"/>
          </p:cNvSpPr>
          <p:nvPr>
            <p:ph idx="1"/>
          </p:nvPr>
        </p:nvSpPr>
        <p:spPr bwMode="auto">
          <a:xfrm>
            <a:off x="685800" y="1714500"/>
            <a:ext cx="7772400" cy="4610100"/>
          </a:xfrm>
          <a:solidFill>
            <a:schemeClr val="bg1"/>
          </a:solidFill>
          <a:ln>
            <a:solidFill>
              <a:schemeClr val="tx1"/>
            </a:solidFill>
            <a:miter lim="800000"/>
            <a:headEnd/>
            <a:tailEnd/>
          </a:ln>
          <a:effectLst>
            <a:outerShdw dist="107763" dir="2700000" algn="ctr" rotWithShape="0">
              <a:schemeClr val="tx1"/>
            </a:outerShdw>
          </a:effectLst>
        </p:spPr>
        <p:txBody>
          <a:bodyPr vert="horz" wrap="square" lIns="91440" tIns="45720" rIns="91440" bIns="45720" numCol="1" anchor="t" anchorCtr="0" compatLnSpc="1">
            <a:prstTxWarp prst="textNoShape">
              <a:avLst/>
            </a:prstTxWarp>
          </a:bodyPr>
          <a:lstStyle/>
          <a:p>
            <a:pPr marL="381000" indent="-285750" defTabSz="285750">
              <a:buClr>
                <a:schemeClr val="tx1"/>
              </a:buClr>
              <a:buFont typeface="Wingdings" pitchFamily="2" charset="2"/>
              <a:buChar char="§"/>
              <a:defRPr/>
            </a:pPr>
            <a:r>
              <a:rPr lang="en-US" altLang="zh-TW" b="1" i="1" smtClean="0">
                <a:solidFill>
                  <a:srgbClr val="FF0000"/>
                </a:solidFill>
                <a:latin typeface="Arial" pitchFamily="34" charset="0"/>
                <a:ea typeface="新細明體" pitchFamily="18" charset="-120"/>
              </a:rPr>
              <a:t>Classical thermodynamics</a:t>
            </a:r>
            <a:r>
              <a:rPr lang="en-US" altLang="zh-TW" b="1" i="1" smtClean="0">
                <a:solidFill>
                  <a:schemeClr val="tx2"/>
                </a:solidFill>
                <a:latin typeface="Arial" pitchFamily="34" charset="0"/>
                <a:ea typeface="新細明體" pitchFamily="18" charset="-120"/>
              </a:rPr>
              <a:t>: The macroscopic approach to study of thermodynamics that does not required a knowledge of the behavior of individual particles.</a:t>
            </a:r>
            <a:r>
              <a:rPr lang="en-US" altLang="zh-TW" b="1" smtClean="0">
                <a:solidFill>
                  <a:schemeClr val="tx2"/>
                </a:solidFill>
                <a:latin typeface="Arial" pitchFamily="34" charset="0"/>
                <a:ea typeface="DFKai-SB" pitchFamily="65" charset="-120"/>
              </a:rPr>
              <a:t> </a:t>
            </a:r>
          </a:p>
          <a:p>
            <a:pPr marL="381000" indent="-285750" defTabSz="285750">
              <a:buClr>
                <a:schemeClr val="tx1"/>
              </a:buClr>
              <a:buFont typeface="Wingdings" pitchFamily="2" charset="2"/>
              <a:buChar char="§"/>
              <a:defRPr/>
            </a:pPr>
            <a:r>
              <a:rPr lang="en-US" altLang="zh-TW" b="1" i="1" smtClean="0">
                <a:solidFill>
                  <a:srgbClr val="FF0000"/>
                </a:solidFill>
                <a:latin typeface="Arial" pitchFamily="34" charset="0"/>
                <a:ea typeface="DFKai-SB" pitchFamily="65" charset="-120"/>
              </a:rPr>
              <a:t>Statistical thermodynamic</a:t>
            </a:r>
            <a:r>
              <a:rPr lang="en-US" altLang="zh-TW" b="1" i="1" smtClean="0">
                <a:solidFill>
                  <a:schemeClr val="tx2"/>
                </a:solidFill>
                <a:latin typeface="Arial" pitchFamily="34" charset="0"/>
                <a:ea typeface="DFKai-SB" pitchFamily="65" charset="-120"/>
              </a:rPr>
              <a:t>: A more elaborate approach, based on the average behavior of large groups of individual particles.</a:t>
            </a:r>
            <a:endParaRPr lang="zh-TW" altLang="en-US" b="1" smtClean="0">
              <a:latin typeface="Arial" pitchFamily="34" charset="0"/>
              <a:ea typeface="DFKai-SB" pitchFamily="65" charset="-120"/>
            </a:endParaRPr>
          </a:p>
          <a:p>
            <a:pPr marL="381000" indent="-285750" defTabSz="285750">
              <a:buClr>
                <a:schemeClr val="tx1"/>
              </a:buClr>
              <a:buFont typeface="Wingdings" pitchFamily="2" charset="2"/>
              <a:buChar char="§"/>
              <a:defRPr/>
            </a:pPr>
            <a:endParaRPr lang="zh-TW" altLang="en-US" sz="4000" b="1" smtClean="0">
              <a:latin typeface="Arial" pitchFamily="34" charset="0"/>
              <a:ea typeface="新細明體" pitchFamily="18" charset="-120"/>
            </a:endParaRPr>
          </a:p>
        </p:txBody>
      </p:sp>
      <p:sp>
        <p:nvSpPr>
          <p:cNvPr id="4" name="Footer Placeholder 3"/>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bwMode="auto">
          <a:xfrm>
            <a:off x="762000" y="228600"/>
            <a:ext cx="7772400" cy="1028700"/>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algn="ctr">
              <a:defRPr/>
            </a:pPr>
            <a:r>
              <a:rPr lang="en-US" altLang="zh-TW" sz="3200" b="1" kern="0" dirty="0" err="1">
                <a:solidFill>
                  <a:srgbClr val="FF3300"/>
                </a:solidFill>
                <a:latin typeface="Arial" pitchFamily="34" charset="0"/>
                <a:ea typeface="PMingLiU" pitchFamily="18" charset="-120"/>
                <a:cs typeface="+mj-cs"/>
              </a:rPr>
              <a:t>Zeroth</a:t>
            </a:r>
            <a:r>
              <a:rPr lang="en-US" altLang="zh-TW" sz="3200" b="1" kern="0" dirty="0">
                <a:solidFill>
                  <a:srgbClr val="FF3300"/>
                </a:solidFill>
                <a:latin typeface="Arial" pitchFamily="34" charset="0"/>
                <a:ea typeface="PMingLiU" pitchFamily="18" charset="-120"/>
                <a:cs typeface="+mj-cs"/>
              </a:rPr>
              <a:t> law of Thermodynamics</a:t>
            </a:r>
          </a:p>
        </p:txBody>
      </p:sp>
      <p:sp>
        <p:nvSpPr>
          <p:cNvPr id="4" name="Rectangle 3"/>
          <p:cNvSpPr txBox="1">
            <a:spLocks noChangeArrowheads="1"/>
          </p:cNvSpPr>
          <p:nvPr/>
        </p:nvSpPr>
        <p:spPr bwMode="auto">
          <a:xfrm>
            <a:off x="800100" y="1428750"/>
            <a:ext cx="7772400" cy="5257800"/>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marL="381000" indent="-285750" defTabSz="285750">
              <a:lnSpc>
                <a:spcPct val="90000"/>
              </a:lnSpc>
              <a:spcBef>
                <a:spcPct val="20000"/>
              </a:spcBef>
              <a:buClr>
                <a:schemeClr val="tx1"/>
              </a:buClr>
              <a:buFont typeface="Wingdings" pitchFamily="2" charset="2"/>
              <a:buChar char="§"/>
              <a:defRPr/>
            </a:pPr>
            <a:endParaRPr lang="en-US" altLang="zh-TW" sz="3200" b="1" i="1" kern="0" dirty="0">
              <a:solidFill>
                <a:schemeClr val="tx2"/>
              </a:solidFill>
              <a:latin typeface="Arial" pitchFamily="34" charset="0"/>
              <a:ea typeface="PMingLiU" pitchFamily="18" charset="-120"/>
            </a:endParaRPr>
          </a:p>
          <a:p>
            <a:pPr marL="381000" indent="-285750" defTabSz="285750">
              <a:lnSpc>
                <a:spcPct val="90000"/>
              </a:lnSpc>
              <a:spcBef>
                <a:spcPct val="20000"/>
              </a:spcBef>
              <a:buClr>
                <a:schemeClr val="tx1"/>
              </a:buClr>
              <a:buFont typeface="Wingdings" pitchFamily="2" charset="2"/>
              <a:buChar char="§"/>
              <a:defRPr/>
            </a:pPr>
            <a:r>
              <a:rPr lang="en-US" altLang="zh-CN" sz="3200" b="1" i="1" kern="0" dirty="0">
                <a:solidFill>
                  <a:schemeClr val="tx2"/>
                </a:solidFill>
                <a:latin typeface="Arial" pitchFamily="34" charset="0"/>
                <a:ea typeface="PMingLiU" pitchFamily="18" charset="-120"/>
              </a:rPr>
              <a:t>Two systems individually in thermal equilibrium with a third system* are in thermal equilibrium with each other.</a:t>
            </a:r>
            <a:endParaRPr lang="zh-TW" altLang="en-US" sz="3200" b="1" i="1" kern="0" dirty="0">
              <a:latin typeface="Arial" pitchFamily="34" charset="0"/>
              <a:ea typeface="DFKai-SB" pitchFamily="65" charset="-120"/>
            </a:endParaRPr>
          </a:p>
        </p:txBody>
      </p:sp>
      <p:sp>
        <p:nvSpPr>
          <p:cNvPr id="5" name="Footer Placeholder 4"/>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762000" y="228600"/>
            <a:ext cx="7772400" cy="1057275"/>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algn="ctr">
              <a:defRPr/>
            </a:pPr>
            <a:r>
              <a:rPr lang="en-US" altLang="zh-TW" sz="3200" b="1" kern="0" dirty="0">
                <a:solidFill>
                  <a:srgbClr val="FF3300"/>
                </a:solidFill>
                <a:latin typeface="Arial" pitchFamily="34" charset="0"/>
                <a:ea typeface="PMingLiU" pitchFamily="18" charset="-120"/>
                <a:cs typeface="+mj-cs"/>
              </a:rPr>
              <a:t>First law of Thermodynamics</a:t>
            </a:r>
          </a:p>
          <a:p>
            <a:pPr algn="ctr">
              <a:defRPr/>
            </a:pPr>
            <a:r>
              <a:rPr lang="en-US" altLang="zh-TW" sz="2200" b="1" kern="0" dirty="0">
                <a:solidFill>
                  <a:srgbClr val="FF3300"/>
                </a:solidFill>
                <a:latin typeface="Arial" pitchFamily="34" charset="0"/>
                <a:ea typeface="PMingLiU" pitchFamily="18" charset="-120"/>
                <a:cs typeface="+mj-cs"/>
              </a:rPr>
              <a:t>(law of conservation of Energy)</a:t>
            </a:r>
          </a:p>
        </p:txBody>
      </p:sp>
      <p:sp>
        <p:nvSpPr>
          <p:cNvPr id="3" name="Rectangle 3"/>
          <p:cNvSpPr txBox="1">
            <a:spLocks noChangeArrowheads="1"/>
          </p:cNvSpPr>
          <p:nvPr/>
        </p:nvSpPr>
        <p:spPr bwMode="auto">
          <a:xfrm>
            <a:off x="785813" y="1600200"/>
            <a:ext cx="7786687" cy="5043488"/>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marL="381000" indent="-285750" algn="just" defTabSz="285750">
              <a:lnSpc>
                <a:spcPct val="90000"/>
              </a:lnSpc>
              <a:spcBef>
                <a:spcPct val="20000"/>
              </a:spcBef>
              <a:buClr>
                <a:schemeClr val="tx1"/>
              </a:buClr>
              <a:buFont typeface="Wingdings" pitchFamily="2" charset="2"/>
              <a:buChar char="§"/>
              <a:defRPr/>
            </a:pPr>
            <a:r>
              <a:rPr lang="en-US" altLang="zh-CN" sz="3200" b="1" i="1">
                <a:solidFill>
                  <a:schemeClr val="tx2"/>
                </a:solidFill>
                <a:latin typeface="Arial" pitchFamily="34" charset="0"/>
                <a:ea typeface="新細明體" pitchFamily="18" charset="-120"/>
              </a:rPr>
              <a:t>When a system undergoes a thermodynamic cycle then the net heat supplied to the system from the surroundings is equal to net work done by the system on its surroundings.</a:t>
            </a:r>
          </a:p>
          <a:p>
            <a:pPr marL="381000" indent="-285750" algn="just" defTabSz="285750">
              <a:lnSpc>
                <a:spcPct val="90000"/>
              </a:lnSpc>
              <a:spcBef>
                <a:spcPct val="20000"/>
              </a:spcBef>
              <a:buClr>
                <a:schemeClr val="tx1"/>
              </a:buClr>
              <a:buFont typeface="Wingdings" pitchFamily="2" charset="2"/>
              <a:buChar char="§"/>
              <a:defRPr/>
            </a:pPr>
            <a:endParaRPr lang="en-US" altLang="zh-CN" sz="3200" b="1" i="1">
              <a:solidFill>
                <a:schemeClr val="tx2"/>
              </a:solidFill>
              <a:latin typeface="Arial" pitchFamily="34" charset="0"/>
              <a:ea typeface="新細明體" pitchFamily="18" charset="-120"/>
            </a:endParaRPr>
          </a:p>
          <a:p>
            <a:pPr marL="2209800" lvl="4" indent="-285750" algn="just" defTabSz="285750">
              <a:lnSpc>
                <a:spcPct val="90000"/>
              </a:lnSpc>
              <a:spcBef>
                <a:spcPct val="20000"/>
              </a:spcBef>
              <a:buClr>
                <a:schemeClr val="tx1"/>
              </a:buClr>
              <a:buFont typeface="Wingdings" pitchFamily="2" charset="2"/>
              <a:buChar char="§"/>
              <a:defRPr/>
            </a:pPr>
            <a:r>
              <a:rPr lang="en-US" altLang="zh-TW" sz="3800" b="1" i="1">
                <a:solidFill>
                  <a:schemeClr val="tx2"/>
                </a:solidFill>
                <a:latin typeface="Arial" pitchFamily="34" charset="0"/>
                <a:ea typeface="新細明體" pitchFamily="18" charset="-120"/>
              </a:rPr>
              <a:t>Q =∆E + W</a:t>
            </a:r>
            <a:endParaRPr lang="zh-TW" altLang="en-US" sz="3800" b="1" i="1">
              <a:latin typeface="Arial" pitchFamily="34" charset="0"/>
              <a:ea typeface="DFKai-SB" pitchFamily="65" charset="-120"/>
            </a:endParaRPr>
          </a:p>
        </p:txBody>
      </p:sp>
      <p:sp>
        <p:nvSpPr>
          <p:cNvPr id="4" name="Footer Placeholder 3"/>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428625" y="228600"/>
            <a:ext cx="8358188" cy="1128713"/>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algn="ctr">
              <a:defRPr/>
            </a:pPr>
            <a:r>
              <a:rPr lang="en-US" altLang="zh-TW" sz="3000" b="1" kern="0" dirty="0">
                <a:solidFill>
                  <a:srgbClr val="FF3300"/>
                </a:solidFill>
                <a:latin typeface="Arial" pitchFamily="34" charset="0"/>
                <a:ea typeface="PMingLiU" pitchFamily="18" charset="-120"/>
                <a:cs typeface="+mj-cs"/>
              </a:rPr>
              <a:t>Perpetual Motion Machine of the First kind PMM1</a:t>
            </a:r>
          </a:p>
        </p:txBody>
      </p:sp>
      <p:sp>
        <p:nvSpPr>
          <p:cNvPr id="3" name="Rectangle 3"/>
          <p:cNvSpPr txBox="1">
            <a:spLocks noChangeArrowheads="1"/>
          </p:cNvSpPr>
          <p:nvPr/>
        </p:nvSpPr>
        <p:spPr bwMode="auto">
          <a:xfrm>
            <a:off x="500063" y="1500188"/>
            <a:ext cx="8286750" cy="5000625"/>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marL="381000" indent="-285750" defTabSz="285750">
              <a:lnSpc>
                <a:spcPct val="90000"/>
              </a:lnSpc>
              <a:spcBef>
                <a:spcPct val="20000"/>
              </a:spcBef>
              <a:buClr>
                <a:schemeClr val="tx1"/>
              </a:buClr>
              <a:buFont typeface="Wingdings" pitchFamily="2" charset="2"/>
              <a:buChar char="§"/>
              <a:defRPr/>
            </a:pPr>
            <a:r>
              <a:rPr lang="en-US" altLang="zh-CN" sz="3200" b="1" i="1" kern="0" dirty="0">
                <a:solidFill>
                  <a:schemeClr val="tx2"/>
                </a:solidFill>
                <a:latin typeface="Arial" pitchFamily="34" charset="0"/>
                <a:ea typeface="PMingLiU" pitchFamily="18" charset="-120"/>
              </a:rPr>
              <a:t>There can be no machine which would continuously supply mechanical work without some form of energy disappearing simultaneously. Such a fictitious machine is called a PMM1.</a:t>
            </a:r>
          </a:p>
          <a:p>
            <a:pPr marL="381000" indent="-285750" defTabSz="285750">
              <a:lnSpc>
                <a:spcPct val="90000"/>
              </a:lnSpc>
              <a:spcBef>
                <a:spcPct val="20000"/>
              </a:spcBef>
              <a:buClr>
                <a:schemeClr val="tx1"/>
              </a:buClr>
              <a:buFont typeface="Wingdings" pitchFamily="2" charset="2"/>
              <a:buChar char="§"/>
              <a:defRPr/>
            </a:pPr>
            <a:r>
              <a:rPr lang="en-US" altLang="zh-CN" sz="3200" b="1" i="1" kern="0" dirty="0">
                <a:solidFill>
                  <a:schemeClr val="tx2"/>
                </a:solidFill>
                <a:latin typeface="Arial" pitchFamily="34" charset="0"/>
                <a:ea typeface="PMingLiU" pitchFamily="18" charset="-120"/>
              </a:rPr>
              <a:t>PMM1 is impossible</a:t>
            </a:r>
            <a:endParaRPr lang="zh-TW" altLang="en-US" sz="3200" b="1" i="1" kern="0" dirty="0">
              <a:latin typeface="Arial" pitchFamily="34" charset="0"/>
              <a:ea typeface="DFKai-SB" pitchFamily="65" charset="-120"/>
            </a:endParaRPr>
          </a:p>
        </p:txBody>
      </p:sp>
      <p:pic>
        <p:nvPicPr>
          <p:cNvPr id="95236" name="Picture 2"/>
          <p:cNvPicPr>
            <a:picLocks noChangeAspect="1" noChangeArrowheads="1"/>
          </p:cNvPicPr>
          <p:nvPr/>
        </p:nvPicPr>
        <p:blipFill>
          <a:blip r:embed="rId2" cstate="print"/>
          <a:srcRect/>
          <a:stretch>
            <a:fillRect/>
          </a:stretch>
        </p:blipFill>
        <p:spPr bwMode="auto">
          <a:xfrm>
            <a:off x="4929188" y="3786188"/>
            <a:ext cx="3576637" cy="2643187"/>
          </a:xfrm>
          <a:prstGeom prst="rect">
            <a:avLst/>
          </a:prstGeom>
          <a:noFill/>
          <a:ln w="9525">
            <a:noFill/>
            <a:miter lim="800000"/>
            <a:headEnd/>
            <a:tailEnd/>
          </a:ln>
        </p:spPr>
      </p:pic>
      <p:sp>
        <p:nvSpPr>
          <p:cNvPr id="5" name="Footer Placeholder 4"/>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762000" y="228600"/>
            <a:ext cx="7772400" cy="700088"/>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algn="ctr">
              <a:defRPr/>
            </a:pPr>
            <a:r>
              <a:rPr lang="en-US" altLang="zh-TW" sz="3200" b="1" kern="0" dirty="0">
                <a:solidFill>
                  <a:srgbClr val="FF3300"/>
                </a:solidFill>
                <a:latin typeface="Arial" pitchFamily="34" charset="0"/>
                <a:ea typeface="PMingLiU" pitchFamily="18" charset="-120"/>
                <a:cs typeface="+mj-cs"/>
              </a:rPr>
              <a:t>Specific Heats</a:t>
            </a:r>
          </a:p>
        </p:txBody>
      </p:sp>
      <p:sp>
        <p:nvSpPr>
          <p:cNvPr id="3" name="Rectangle 3"/>
          <p:cNvSpPr txBox="1">
            <a:spLocks noChangeArrowheads="1"/>
          </p:cNvSpPr>
          <p:nvPr/>
        </p:nvSpPr>
        <p:spPr bwMode="auto">
          <a:xfrm>
            <a:off x="785786" y="1143000"/>
            <a:ext cx="7772400" cy="5543550"/>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marL="2667000" lvl="5" indent="-285750" defTabSz="285750">
              <a:lnSpc>
                <a:spcPct val="90000"/>
              </a:lnSpc>
              <a:spcBef>
                <a:spcPct val="20000"/>
              </a:spcBef>
              <a:buClr>
                <a:schemeClr val="tx1"/>
              </a:buClr>
              <a:defRPr/>
            </a:pPr>
            <a:endParaRPr lang="en-US" altLang="zh-TW" sz="3800" b="1" i="1" kern="0" dirty="0">
              <a:latin typeface="Arial" pitchFamily="34" charset="0"/>
              <a:ea typeface="DFKai-SB" pitchFamily="65" charset="-120"/>
            </a:endParaRPr>
          </a:p>
          <a:p>
            <a:pPr marL="381000" indent="-285750" defTabSz="285750">
              <a:lnSpc>
                <a:spcPct val="90000"/>
              </a:lnSpc>
              <a:spcBef>
                <a:spcPct val="20000"/>
              </a:spcBef>
              <a:buClr>
                <a:schemeClr val="tx1"/>
              </a:buClr>
              <a:buFont typeface="Wingdings" pitchFamily="2" charset="2"/>
              <a:buChar char="§"/>
              <a:defRPr/>
            </a:pPr>
            <a:r>
              <a:rPr lang="en-US" altLang="zh-TW" sz="3200" b="1" i="1" kern="0" dirty="0">
                <a:latin typeface="Arial" pitchFamily="34" charset="0"/>
                <a:ea typeface="DFKai-SB" pitchFamily="65" charset="-120"/>
              </a:rPr>
              <a:t>The specific heat of a solid or liquid is usually defined as the heat required to raise unit mass through one degree temperature rise.</a:t>
            </a:r>
          </a:p>
          <a:p>
            <a:pPr marL="381000" indent="-285750" defTabSz="285750">
              <a:lnSpc>
                <a:spcPct val="90000"/>
              </a:lnSpc>
              <a:spcBef>
                <a:spcPct val="20000"/>
              </a:spcBef>
              <a:buClr>
                <a:schemeClr val="tx1"/>
              </a:buClr>
              <a:buFont typeface="Wingdings" pitchFamily="2" charset="2"/>
              <a:buChar char="§"/>
              <a:defRPr/>
            </a:pPr>
            <a:r>
              <a:rPr lang="en-US" altLang="zh-TW" sz="3200" b="1" i="1" kern="0" dirty="0">
                <a:latin typeface="Arial" pitchFamily="34" charset="0"/>
                <a:ea typeface="DFKai-SB" pitchFamily="65" charset="-120"/>
              </a:rPr>
              <a:t>Specific heat at constant volume, </a:t>
            </a:r>
            <a:r>
              <a:rPr lang="en-US" altLang="zh-TW" sz="3200" b="1" i="1" kern="0" dirty="0" err="1">
                <a:latin typeface="Arial" pitchFamily="34" charset="0"/>
                <a:ea typeface="DFKai-SB" pitchFamily="65" charset="-120"/>
              </a:rPr>
              <a:t>C</a:t>
            </a:r>
            <a:r>
              <a:rPr lang="en-US" altLang="zh-TW" sz="3200" b="1" i="1" kern="0" baseline="-25000" dirty="0" err="1">
                <a:latin typeface="Arial" pitchFamily="34" charset="0"/>
                <a:ea typeface="DFKai-SB" pitchFamily="65" charset="-120"/>
              </a:rPr>
              <a:t>v</a:t>
            </a:r>
            <a:endParaRPr lang="en-US" altLang="zh-TW" sz="3200" b="1" i="1" kern="0" baseline="-25000" dirty="0">
              <a:latin typeface="Arial" pitchFamily="34" charset="0"/>
              <a:ea typeface="DFKai-SB" pitchFamily="65" charset="-120"/>
            </a:endParaRPr>
          </a:p>
          <a:p>
            <a:pPr marL="381000" indent="-285750" defTabSz="285750">
              <a:lnSpc>
                <a:spcPct val="90000"/>
              </a:lnSpc>
              <a:spcBef>
                <a:spcPct val="20000"/>
              </a:spcBef>
              <a:buClr>
                <a:schemeClr val="tx1"/>
              </a:buClr>
              <a:buFont typeface="Wingdings" pitchFamily="2" charset="2"/>
              <a:buChar char="§"/>
              <a:defRPr/>
            </a:pPr>
            <a:r>
              <a:rPr lang="en-US" altLang="zh-TW" sz="3200" b="1" i="1" kern="0" dirty="0">
                <a:latin typeface="Arial" pitchFamily="34" charset="0"/>
                <a:ea typeface="DFKai-SB" pitchFamily="65" charset="-120"/>
              </a:rPr>
              <a:t>Specific heat at constant </a:t>
            </a:r>
            <a:r>
              <a:rPr lang="en-US" altLang="zh-TW" sz="3200" b="1" i="1" kern="0" dirty="0" err="1">
                <a:latin typeface="Arial" pitchFamily="34" charset="0"/>
                <a:ea typeface="DFKai-SB" pitchFamily="65" charset="-120"/>
              </a:rPr>
              <a:t>pressure,C</a:t>
            </a:r>
            <a:r>
              <a:rPr lang="en-US" altLang="zh-TW" sz="3200" b="1" i="1" kern="0" baseline="-25000" dirty="0" err="1">
                <a:latin typeface="Arial" pitchFamily="34" charset="0"/>
                <a:ea typeface="DFKai-SB" pitchFamily="65" charset="-120"/>
              </a:rPr>
              <a:t>p</a:t>
            </a:r>
            <a:endParaRPr lang="zh-TW" altLang="en-US" sz="3200" b="1" i="1" kern="0" baseline="-25000" dirty="0">
              <a:latin typeface="Arial" pitchFamily="34" charset="0"/>
              <a:ea typeface="DFKai-SB" pitchFamily="65" charset="-120"/>
            </a:endParaRPr>
          </a:p>
        </p:txBody>
      </p:sp>
      <p:sp>
        <p:nvSpPr>
          <p:cNvPr id="4" name="Footer Placeholder 3"/>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bwMode="auto">
          <a:xfrm>
            <a:off x="571472" y="285728"/>
            <a:ext cx="8143932" cy="6186508"/>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marL="2667000" lvl="5" indent="-285750" defTabSz="285750">
              <a:lnSpc>
                <a:spcPct val="90000"/>
              </a:lnSpc>
              <a:spcBef>
                <a:spcPct val="20000"/>
              </a:spcBef>
              <a:buClr>
                <a:schemeClr val="tx1"/>
              </a:buClr>
              <a:defRPr/>
            </a:pPr>
            <a:endParaRPr lang="en-US" altLang="zh-TW" sz="3800" b="1" i="1" kern="0" dirty="0">
              <a:latin typeface="Arial" pitchFamily="34" charset="0"/>
              <a:ea typeface="DFKai-SB" pitchFamily="65" charset="-120"/>
            </a:endParaRPr>
          </a:p>
          <a:p>
            <a:pPr marL="381000" indent="-285750" defTabSz="285750">
              <a:lnSpc>
                <a:spcPct val="90000"/>
              </a:lnSpc>
              <a:spcBef>
                <a:spcPct val="20000"/>
              </a:spcBef>
              <a:buClr>
                <a:schemeClr val="tx1"/>
              </a:buClr>
              <a:buFont typeface="Wingdings" pitchFamily="2" charset="2"/>
              <a:buChar char="§"/>
              <a:defRPr/>
            </a:pPr>
            <a:r>
              <a:rPr lang="en-US" altLang="zh-TW" sz="3200" b="1" i="1" kern="0" dirty="0">
                <a:latin typeface="Arial" pitchFamily="34" charset="0"/>
                <a:ea typeface="DFKai-SB" pitchFamily="65" charset="-120"/>
              </a:rPr>
              <a:t>Relationship between two specific heats,</a:t>
            </a:r>
          </a:p>
          <a:p>
            <a:pPr marL="1752600" lvl="3" indent="-285750" defTabSz="285750">
              <a:lnSpc>
                <a:spcPct val="90000"/>
              </a:lnSpc>
              <a:spcBef>
                <a:spcPct val="20000"/>
              </a:spcBef>
              <a:buClr>
                <a:schemeClr val="tx1"/>
              </a:buClr>
              <a:buFont typeface="Wingdings" pitchFamily="2" charset="2"/>
              <a:buChar char="§"/>
              <a:defRPr/>
            </a:pPr>
            <a:r>
              <a:rPr lang="en-US" altLang="zh-TW" sz="3200" b="1" i="1" kern="0" dirty="0" err="1">
                <a:latin typeface="Arial" pitchFamily="34" charset="0"/>
                <a:ea typeface="DFKai-SB" pitchFamily="65" charset="-120"/>
              </a:rPr>
              <a:t>C</a:t>
            </a:r>
            <a:r>
              <a:rPr lang="en-US" altLang="zh-TW" sz="3200" b="1" i="1" kern="0" baseline="-25000" dirty="0" err="1">
                <a:latin typeface="Arial" pitchFamily="34" charset="0"/>
                <a:ea typeface="DFKai-SB" pitchFamily="65" charset="-120"/>
              </a:rPr>
              <a:t>v</a:t>
            </a:r>
            <a:r>
              <a:rPr lang="en-US" altLang="zh-TW" sz="3200" b="1" i="1" kern="0" dirty="0">
                <a:latin typeface="Arial" pitchFamily="34" charset="0"/>
                <a:ea typeface="DFKai-SB" pitchFamily="65" charset="-120"/>
              </a:rPr>
              <a:t> – C</a:t>
            </a:r>
            <a:r>
              <a:rPr lang="en-US" altLang="zh-TW" sz="3200" b="1" i="1" kern="0" baseline="-25000" dirty="0">
                <a:latin typeface="Arial" pitchFamily="34" charset="0"/>
                <a:ea typeface="DFKai-SB" pitchFamily="65" charset="-120"/>
              </a:rPr>
              <a:t>p</a:t>
            </a:r>
            <a:r>
              <a:rPr lang="en-US" altLang="zh-TW" sz="3200" b="1" i="1" kern="0" dirty="0">
                <a:latin typeface="Arial" pitchFamily="34" charset="0"/>
                <a:ea typeface="DFKai-SB" pitchFamily="65" charset="-120"/>
              </a:rPr>
              <a:t> = R</a:t>
            </a:r>
          </a:p>
          <a:p>
            <a:pPr marL="1752600" lvl="3" indent="-285750" defTabSz="285750">
              <a:lnSpc>
                <a:spcPct val="90000"/>
              </a:lnSpc>
              <a:spcBef>
                <a:spcPct val="20000"/>
              </a:spcBef>
              <a:buClr>
                <a:schemeClr val="tx1"/>
              </a:buClr>
              <a:defRPr/>
            </a:pPr>
            <a:endParaRPr lang="en-US" altLang="zh-TW" sz="3200" b="1" i="1" kern="0" dirty="0">
              <a:latin typeface="Arial" pitchFamily="34" charset="0"/>
              <a:ea typeface="DFKai-SB" pitchFamily="65" charset="-120"/>
            </a:endParaRPr>
          </a:p>
          <a:p>
            <a:pPr marL="381000" indent="-285750" defTabSz="285750">
              <a:lnSpc>
                <a:spcPct val="90000"/>
              </a:lnSpc>
              <a:spcBef>
                <a:spcPct val="20000"/>
              </a:spcBef>
              <a:buClr>
                <a:schemeClr val="tx1"/>
              </a:buClr>
              <a:buFont typeface="Wingdings" pitchFamily="2" charset="2"/>
              <a:buChar char="§"/>
              <a:defRPr/>
            </a:pPr>
            <a:r>
              <a:rPr lang="en-US" altLang="zh-TW" sz="3200" b="1" i="1" kern="0" dirty="0">
                <a:latin typeface="Arial" pitchFamily="34" charset="0"/>
                <a:ea typeface="DFKai-SB" pitchFamily="65" charset="-120"/>
              </a:rPr>
              <a:t>Ratio of specific heats,</a:t>
            </a:r>
            <a:endParaRPr lang="zh-TW" altLang="en-US" sz="3200" b="1" i="1" kern="0" baseline="-25000" dirty="0">
              <a:latin typeface="Arial" pitchFamily="34" charset="0"/>
              <a:ea typeface="DFKai-SB" pitchFamily="65" charset="-120"/>
            </a:endParaRPr>
          </a:p>
        </p:txBody>
      </p:sp>
      <p:graphicFrame>
        <p:nvGraphicFramePr>
          <p:cNvPr id="1026" name="Object 5">
            <a:hlinkClick r:id="" action="ppaction://ole?verb=0"/>
          </p:cNvPr>
          <p:cNvGraphicFramePr>
            <a:graphicFrameLocks/>
          </p:cNvGraphicFramePr>
          <p:nvPr/>
        </p:nvGraphicFramePr>
        <p:xfrm>
          <a:off x="3500438" y="3929063"/>
          <a:ext cx="1508125" cy="1301750"/>
        </p:xfrm>
        <a:graphic>
          <a:graphicData uri="http://schemas.openxmlformats.org/presentationml/2006/ole">
            <p:oleObj spid="_x0000_s1026" name="Equation" r:id="rId3" imgW="482400" imgH="393480" progId="Equation.3">
              <p:embed/>
            </p:oleObj>
          </a:graphicData>
        </a:graphic>
      </p:graphicFrame>
      <p:sp>
        <p:nvSpPr>
          <p:cNvPr id="4" name="Footer Placeholder 3"/>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762000" y="228600"/>
            <a:ext cx="7772400" cy="700088"/>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algn="ctr">
              <a:defRPr/>
            </a:pPr>
            <a:r>
              <a:rPr lang="en-US" altLang="zh-TW" sz="3200" b="1" kern="0" dirty="0">
                <a:solidFill>
                  <a:srgbClr val="FF3300"/>
                </a:solidFill>
                <a:latin typeface="Arial" pitchFamily="34" charset="0"/>
                <a:ea typeface="PMingLiU" pitchFamily="18" charset="-120"/>
                <a:cs typeface="+mj-cs"/>
              </a:rPr>
              <a:t>Enthalpy</a:t>
            </a:r>
          </a:p>
        </p:txBody>
      </p:sp>
      <p:sp>
        <p:nvSpPr>
          <p:cNvPr id="3" name="Rectangle 3"/>
          <p:cNvSpPr txBox="1">
            <a:spLocks noChangeArrowheads="1"/>
          </p:cNvSpPr>
          <p:nvPr/>
        </p:nvSpPr>
        <p:spPr bwMode="auto">
          <a:xfrm>
            <a:off x="785813" y="1143000"/>
            <a:ext cx="7772400" cy="5543550"/>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marL="381000" indent="-285750" defTabSz="285750">
              <a:lnSpc>
                <a:spcPct val="90000"/>
              </a:lnSpc>
              <a:spcBef>
                <a:spcPct val="20000"/>
              </a:spcBef>
              <a:buClr>
                <a:schemeClr val="tx1"/>
              </a:buClr>
              <a:buFont typeface="Wingdings" pitchFamily="2" charset="2"/>
              <a:buChar char="§"/>
              <a:defRPr/>
            </a:pPr>
            <a:r>
              <a:rPr lang="en-US" altLang="zh-TW" sz="3200" b="1" i="1" kern="0" dirty="0">
                <a:latin typeface="Arial" pitchFamily="34" charset="0"/>
                <a:ea typeface="DFKai-SB" pitchFamily="65" charset="-120"/>
              </a:rPr>
              <a:t>The Enthalpy of a fluid is the property of the fluid, since it consists of the sum of a property and the product of the two properties.</a:t>
            </a:r>
          </a:p>
          <a:p>
            <a:pPr marL="381000" indent="-285750" defTabSz="285750">
              <a:lnSpc>
                <a:spcPct val="90000"/>
              </a:lnSpc>
              <a:spcBef>
                <a:spcPct val="20000"/>
              </a:spcBef>
              <a:buClr>
                <a:schemeClr val="tx1"/>
              </a:buClr>
              <a:buFont typeface="Wingdings" pitchFamily="2" charset="2"/>
              <a:buChar char="§"/>
              <a:defRPr/>
            </a:pPr>
            <a:r>
              <a:rPr lang="en-US" altLang="zh-TW" sz="3200" b="1" i="1" kern="0" dirty="0">
                <a:latin typeface="Arial" pitchFamily="34" charset="0"/>
                <a:ea typeface="DFKai-SB" pitchFamily="65" charset="-120"/>
              </a:rPr>
              <a:t>Sum of internal energy (u) and pressure volume product (</a:t>
            </a:r>
            <a:r>
              <a:rPr lang="en-US" altLang="zh-TW" sz="3200" b="1" i="1" kern="0" dirty="0" err="1">
                <a:latin typeface="Arial" pitchFamily="34" charset="0"/>
                <a:ea typeface="DFKai-SB" pitchFamily="65" charset="-120"/>
              </a:rPr>
              <a:t>pv</a:t>
            </a:r>
            <a:r>
              <a:rPr lang="en-US" altLang="zh-TW" sz="3200" b="1" i="1" kern="0" dirty="0">
                <a:latin typeface="Arial" pitchFamily="34" charset="0"/>
                <a:ea typeface="DFKai-SB" pitchFamily="65" charset="-120"/>
              </a:rPr>
              <a:t>), This sum is called Enthalpy (h)</a:t>
            </a:r>
          </a:p>
          <a:p>
            <a:pPr marL="381000" indent="-285750" defTabSz="285750">
              <a:lnSpc>
                <a:spcPct val="90000"/>
              </a:lnSpc>
              <a:spcBef>
                <a:spcPct val="20000"/>
              </a:spcBef>
              <a:buClr>
                <a:schemeClr val="tx1"/>
              </a:buClr>
              <a:buFont typeface="Wingdings" pitchFamily="2" charset="2"/>
              <a:buChar char="§"/>
              <a:defRPr/>
            </a:pPr>
            <a:r>
              <a:rPr lang="en-US" altLang="zh-TW" sz="3200" b="1" i="1" kern="0" dirty="0">
                <a:latin typeface="Arial" pitchFamily="34" charset="0"/>
                <a:ea typeface="DFKai-SB" pitchFamily="65" charset="-120"/>
              </a:rPr>
              <a:t>h = u + </a:t>
            </a:r>
            <a:r>
              <a:rPr lang="en-US" altLang="zh-TW" sz="3200" b="1" i="1" kern="0" dirty="0" err="1">
                <a:latin typeface="Arial" pitchFamily="34" charset="0"/>
                <a:ea typeface="DFKai-SB" pitchFamily="65" charset="-120"/>
              </a:rPr>
              <a:t>pv</a:t>
            </a:r>
            <a:endParaRPr lang="en-US" altLang="zh-TW" sz="3200" b="1" i="1" kern="0" dirty="0">
              <a:latin typeface="Arial" pitchFamily="34" charset="0"/>
              <a:ea typeface="DFKai-SB" pitchFamily="65" charset="-120"/>
            </a:endParaRPr>
          </a:p>
          <a:p>
            <a:pPr marL="381000" indent="-285750" defTabSz="285750">
              <a:lnSpc>
                <a:spcPct val="90000"/>
              </a:lnSpc>
              <a:spcBef>
                <a:spcPct val="20000"/>
              </a:spcBef>
              <a:buClr>
                <a:schemeClr val="tx1"/>
              </a:buClr>
              <a:buFont typeface="Wingdings" pitchFamily="2" charset="2"/>
              <a:buChar char="§"/>
              <a:defRPr/>
            </a:pPr>
            <a:r>
              <a:rPr lang="en-US" altLang="zh-TW" sz="3200" b="1" i="1" kern="0" dirty="0">
                <a:latin typeface="Arial" pitchFamily="34" charset="0"/>
                <a:ea typeface="DFKai-SB" pitchFamily="65" charset="-120"/>
              </a:rPr>
              <a:t>h = </a:t>
            </a:r>
            <a:r>
              <a:rPr lang="en-US" altLang="zh-TW" sz="3200" b="1" i="1" kern="0" dirty="0" err="1">
                <a:latin typeface="Arial" pitchFamily="34" charset="0"/>
                <a:ea typeface="DFKai-SB" pitchFamily="65" charset="-120"/>
              </a:rPr>
              <a:t>C</a:t>
            </a:r>
            <a:r>
              <a:rPr lang="en-US" altLang="zh-TW" sz="3200" b="1" i="1" kern="0" baseline="-25000" dirty="0" err="1">
                <a:latin typeface="Arial" pitchFamily="34" charset="0"/>
                <a:ea typeface="DFKai-SB" pitchFamily="65" charset="-120"/>
              </a:rPr>
              <a:t>p</a:t>
            </a:r>
            <a:r>
              <a:rPr lang="en-US" altLang="zh-TW" sz="3200" b="1" i="1" kern="0" dirty="0" err="1">
                <a:latin typeface="Arial" pitchFamily="34" charset="0"/>
                <a:ea typeface="DFKai-SB" pitchFamily="65" charset="-120"/>
              </a:rPr>
              <a:t>T</a:t>
            </a:r>
            <a:endParaRPr lang="zh-TW" altLang="en-US" sz="3200" b="1" i="1" kern="0" dirty="0">
              <a:latin typeface="Arial" pitchFamily="34" charset="0"/>
              <a:ea typeface="DFKai-SB" pitchFamily="65" charset="-120"/>
            </a:endParaRPr>
          </a:p>
        </p:txBody>
      </p:sp>
      <p:sp>
        <p:nvSpPr>
          <p:cNvPr id="4" name="Footer Placeholder 3"/>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bwMode="auto">
          <a:xfrm>
            <a:off x="785813" y="357188"/>
            <a:ext cx="7772400" cy="6329362"/>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marL="381000" indent="-285750" defTabSz="285750">
              <a:lnSpc>
                <a:spcPct val="90000"/>
              </a:lnSpc>
              <a:spcBef>
                <a:spcPct val="20000"/>
              </a:spcBef>
              <a:buClr>
                <a:schemeClr val="tx1"/>
              </a:buClr>
              <a:buFont typeface="Wingdings" pitchFamily="2" charset="2"/>
              <a:buChar char="§"/>
              <a:defRPr/>
            </a:pPr>
            <a:r>
              <a:rPr lang="en-US" altLang="zh-TW" sz="3200" b="1" i="1" kern="0" dirty="0">
                <a:latin typeface="Arial" pitchFamily="34" charset="0"/>
                <a:ea typeface="DFKai-SB" pitchFamily="65" charset="-120"/>
              </a:rPr>
              <a:t>The characteristic equation of state,</a:t>
            </a:r>
          </a:p>
          <a:p>
            <a:pPr marL="381000" indent="-285750" defTabSz="285750">
              <a:lnSpc>
                <a:spcPct val="90000"/>
              </a:lnSpc>
              <a:spcBef>
                <a:spcPct val="20000"/>
              </a:spcBef>
              <a:buClr>
                <a:schemeClr val="tx1"/>
              </a:buClr>
              <a:buFont typeface="Wingdings" pitchFamily="2" charset="2"/>
              <a:buChar char="§"/>
              <a:defRPr/>
            </a:pPr>
            <a:endParaRPr lang="en-US" altLang="zh-TW" sz="3200" b="1" i="1" kern="0" dirty="0">
              <a:latin typeface="Arial" pitchFamily="34" charset="0"/>
              <a:ea typeface="DFKai-SB" pitchFamily="65" charset="-120"/>
            </a:endParaRPr>
          </a:p>
          <a:p>
            <a:pPr marL="381000" indent="-285750" defTabSz="285750">
              <a:lnSpc>
                <a:spcPct val="90000"/>
              </a:lnSpc>
              <a:spcBef>
                <a:spcPct val="20000"/>
              </a:spcBef>
              <a:buClr>
                <a:schemeClr val="tx1"/>
              </a:buClr>
              <a:buFont typeface="Wingdings" pitchFamily="2" charset="2"/>
              <a:buChar char="§"/>
              <a:defRPr/>
            </a:pPr>
            <a:endParaRPr lang="en-US" altLang="zh-TW" sz="3200" b="1" i="1" kern="0" dirty="0">
              <a:latin typeface="Arial" pitchFamily="34" charset="0"/>
              <a:ea typeface="DFKai-SB" pitchFamily="65" charset="-120"/>
            </a:endParaRPr>
          </a:p>
          <a:p>
            <a:pPr marL="381000" indent="-285750" defTabSz="285750">
              <a:lnSpc>
                <a:spcPct val="90000"/>
              </a:lnSpc>
              <a:spcBef>
                <a:spcPct val="20000"/>
              </a:spcBef>
              <a:buClr>
                <a:schemeClr val="tx1"/>
              </a:buClr>
              <a:buFont typeface="Wingdings" pitchFamily="2" charset="2"/>
              <a:buChar char="§"/>
              <a:defRPr/>
            </a:pPr>
            <a:r>
              <a:rPr lang="en-US" altLang="zh-TW" sz="3200" b="1" i="1" kern="0" dirty="0">
                <a:latin typeface="Arial" pitchFamily="34" charset="0"/>
                <a:ea typeface="DFKai-SB" pitchFamily="65" charset="-120"/>
              </a:rPr>
              <a:t>In practice, no gas obeys this law rigidly, but many gases tend towards it.</a:t>
            </a:r>
          </a:p>
          <a:p>
            <a:pPr marL="381000" indent="-285750" defTabSz="285750">
              <a:lnSpc>
                <a:spcPct val="90000"/>
              </a:lnSpc>
              <a:spcBef>
                <a:spcPct val="20000"/>
              </a:spcBef>
              <a:buClr>
                <a:schemeClr val="tx1"/>
              </a:buClr>
              <a:buFont typeface="Wingdings" pitchFamily="2" charset="2"/>
              <a:buChar char="§"/>
              <a:defRPr/>
            </a:pPr>
            <a:r>
              <a:rPr lang="en-US" altLang="zh-TW" sz="3200" b="1" i="1" kern="0" dirty="0">
                <a:latin typeface="Arial" pitchFamily="34" charset="0"/>
                <a:ea typeface="DFKai-SB" pitchFamily="65" charset="-120"/>
              </a:rPr>
              <a:t>An imaginary ideal gas which obeys this law is called a perfect gas.</a:t>
            </a:r>
          </a:p>
          <a:p>
            <a:pPr marL="1752600" lvl="3" indent="-285750" defTabSz="285750">
              <a:lnSpc>
                <a:spcPct val="90000"/>
              </a:lnSpc>
              <a:spcBef>
                <a:spcPct val="20000"/>
              </a:spcBef>
              <a:buClr>
                <a:schemeClr val="tx1"/>
              </a:buClr>
              <a:buFont typeface="Wingdings" pitchFamily="2" charset="2"/>
              <a:buChar char="§"/>
              <a:defRPr/>
            </a:pPr>
            <a:r>
              <a:rPr lang="en-US" altLang="zh-TW" sz="3200" b="1" i="1" kern="0" dirty="0" err="1">
                <a:latin typeface="Arial" pitchFamily="34" charset="0"/>
                <a:ea typeface="DFKai-SB" pitchFamily="65" charset="-120"/>
              </a:rPr>
              <a:t>pV</a:t>
            </a:r>
            <a:r>
              <a:rPr lang="en-US" altLang="zh-TW" sz="3200" b="1" i="1" kern="0" dirty="0">
                <a:latin typeface="Arial" pitchFamily="34" charset="0"/>
                <a:ea typeface="DFKai-SB" pitchFamily="65" charset="-120"/>
              </a:rPr>
              <a:t> = </a:t>
            </a:r>
            <a:r>
              <a:rPr lang="en-US" altLang="zh-TW" sz="3200" b="1" i="1" kern="0" dirty="0" err="1">
                <a:latin typeface="Arial" pitchFamily="34" charset="0"/>
                <a:ea typeface="DFKai-SB" pitchFamily="65" charset="-120"/>
              </a:rPr>
              <a:t>mRT</a:t>
            </a:r>
            <a:endParaRPr lang="en-US" altLang="zh-TW" sz="3200" b="1" i="1" kern="0" dirty="0">
              <a:latin typeface="Arial" pitchFamily="34" charset="0"/>
              <a:ea typeface="DFKai-SB" pitchFamily="65" charset="-120"/>
            </a:endParaRPr>
          </a:p>
          <a:p>
            <a:pPr marL="381000" indent="-285750" defTabSz="285750">
              <a:lnSpc>
                <a:spcPct val="90000"/>
              </a:lnSpc>
              <a:spcBef>
                <a:spcPct val="20000"/>
              </a:spcBef>
              <a:buClr>
                <a:schemeClr val="tx1"/>
              </a:buClr>
              <a:buFont typeface="Wingdings" pitchFamily="2" charset="2"/>
              <a:buChar char="§"/>
              <a:defRPr/>
            </a:pPr>
            <a:r>
              <a:rPr lang="en-US" altLang="zh-TW" sz="3200" b="1" i="1" kern="0" dirty="0">
                <a:latin typeface="Arial" pitchFamily="34" charset="0"/>
                <a:ea typeface="DFKai-SB" pitchFamily="65" charset="-120"/>
              </a:rPr>
              <a:t>The characteristic equation in another form.</a:t>
            </a:r>
            <a:endParaRPr lang="zh-TW" altLang="en-US" sz="3200" b="1" i="1" kern="0" dirty="0">
              <a:latin typeface="Arial" pitchFamily="34" charset="0"/>
              <a:ea typeface="DFKai-SB" pitchFamily="65" charset="-120"/>
            </a:endParaRPr>
          </a:p>
        </p:txBody>
      </p:sp>
      <p:graphicFrame>
        <p:nvGraphicFramePr>
          <p:cNvPr id="2050" name="Object 5">
            <a:hlinkClick r:id="" action="ppaction://ole?verb=0"/>
          </p:cNvPr>
          <p:cNvGraphicFramePr>
            <a:graphicFrameLocks/>
          </p:cNvGraphicFramePr>
          <p:nvPr/>
        </p:nvGraphicFramePr>
        <p:xfrm>
          <a:off x="3579813" y="785813"/>
          <a:ext cx="1706562" cy="1301750"/>
        </p:xfrm>
        <a:graphic>
          <a:graphicData uri="http://schemas.openxmlformats.org/presentationml/2006/ole">
            <p:oleObj spid="_x0000_s2050" name="Equation" r:id="rId3" imgW="545760" imgH="393480" progId="Equation.3">
              <p:embed/>
            </p:oleObj>
          </a:graphicData>
        </a:graphic>
      </p:graphicFrame>
      <p:sp>
        <p:nvSpPr>
          <p:cNvPr id="4" name="Footer Placeholder 3"/>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500034" y="500042"/>
          <a:ext cx="8286808" cy="58579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ooter Placeholder 2"/>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762000" y="228600"/>
            <a:ext cx="7772400" cy="700088"/>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algn="ctr">
              <a:defRPr/>
            </a:pPr>
            <a:r>
              <a:rPr lang="en-US" altLang="zh-TW" sz="3200" b="1" kern="0" dirty="0">
                <a:solidFill>
                  <a:srgbClr val="FF3300"/>
                </a:solidFill>
                <a:latin typeface="Arial" pitchFamily="34" charset="0"/>
                <a:ea typeface="PMingLiU" pitchFamily="18" charset="-120"/>
                <a:cs typeface="+mj-cs"/>
              </a:rPr>
              <a:t>Non flow process (Closed system)</a:t>
            </a:r>
          </a:p>
        </p:txBody>
      </p:sp>
      <p:sp>
        <p:nvSpPr>
          <p:cNvPr id="3" name="Rectangle 3"/>
          <p:cNvSpPr txBox="1">
            <a:spLocks noChangeArrowheads="1"/>
          </p:cNvSpPr>
          <p:nvPr/>
        </p:nvSpPr>
        <p:spPr bwMode="auto">
          <a:xfrm>
            <a:off x="785786" y="1143000"/>
            <a:ext cx="7772400" cy="5543550"/>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marL="2667000" lvl="5" indent="-285750" defTabSz="285750">
              <a:lnSpc>
                <a:spcPct val="90000"/>
              </a:lnSpc>
              <a:spcBef>
                <a:spcPct val="20000"/>
              </a:spcBef>
              <a:buClr>
                <a:schemeClr val="tx1"/>
              </a:buClr>
              <a:defRPr/>
            </a:pPr>
            <a:endParaRPr lang="en-US" altLang="zh-TW" sz="3800" b="1" i="1" kern="0" dirty="0">
              <a:latin typeface="Arial" pitchFamily="34" charset="0"/>
              <a:ea typeface="DFKai-SB" pitchFamily="65" charset="-120"/>
            </a:endParaRPr>
          </a:p>
          <a:p>
            <a:pPr marL="381000" indent="-285750" defTabSz="285750">
              <a:lnSpc>
                <a:spcPct val="90000"/>
              </a:lnSpc>
              <a:spcBef>
                <a:spcPct val="20000"/>
              </a:spcBef>
              <a:buClr>
                <a:schemeClr val="tx1"/>
              </a:buClr>
              <a:buFont typeface="Wingdings" pitchFamily="2" charset="2"/>
              <a:buChar char="§"/>
              <a:defRPr/>
            </a:pPr>
            <a:r>
              <a:rPr lang="en-US" altLang="zh-TW" sz="3200" b="1" i="1" kern="0" dirty="0">
                <a:latin typeface="Arial" pitchFamily="34" charset="0"/>
                <a:ea typeface="DFKai-SB" pitchFamily="65" charset="-120"/>
              </a:rPr>
              <a:t>Constant Volume </a:t>
            </a:r>
            <a:r>
              <a:rPr lang="en-US" altLang="zh-TW" sz="3200" b="1" i="1" kern="0" dirty="0">
                <a:solidFill>
                  <a:schemeClr val="bg2"/>
                </a:solidFill>
                <a:latin typeface="Arial" pitchFamily="34" charset="0"/>
                <a:ea typeface="DFKai-SB" pitchFamily="65" charset="-120"/>
              </a:rPr>
              <a:t>(Isochoric) </a:t>
            </a:r>
            <a:r>
              <a:rPr lang="en-US" altLang="zh-TW" sz="3200" b="1" i="1" kern="0" dirty="0">
                <a:latin typeface="Arial" pitchFamily="34" charset="0"/>
                <a:ea typeface="DFKai-SB" pitchFamily="65" charset="-120"/>
              </a:rPr>
              <a:t>process</a:t>
            </a:r>
          </a:p>
          <a:p>
            <a:pPr marL="381000" indent="-285750" defTabSz="285750">
              <a:lnSpc>
                <a:spcPct val="90000"/>
              </a:lnSpc>
              <a:spcBef>
                <a:spcPct val="20000"/>
              </a:spcBef>
              <a:buClr>
                <a:schemeClr val="tx1"/>
              </a:buClr>
              <a:buFont typeface="Wingdings" pitchFamily="2" charset="2"/>
              <a:buChar char="§"/>
              <a:defRPr/>
            </a:pPr>
            <a:r>
              <a:rPr lang="en-US" altLang="zh-TW" sz="3200" b="1" i="1" kern="0" dirty="0">
                <a:latin typeface="Arial" pitchFamily="34" charset="0"/>
                <a:ea typeface="DFKai-SB" pitchFamily="65" charset="-120"/>
              </a:rPr>
              <a:t>Constant Pressure </a:t>
            </a:r>
            <a:r>
              <a:rPr lang="en-US" altLang="zh-TW" sz="3200" b="1" i="1" kern="0" dirty="0">
                <a:solidFill>
                  <a:schemeClr val="bg2"/>
                </a:solidFill>
                <a:latin typeface="Arial" pitchFamily="34" charset="0"/>
                <a:ea typeface="DFKai-SB" pitchFamily="65" charset="-120"/>
              </a:rPr>
              <a:t>(Isobaric) </a:t>
            </a:r>
            <a:r>
              <a:rPr lang="en-US" altLang="zh-TW" sz="3200" b="1" i="1" kern="0" dirty="0">
                <a:latin typeface="Arial" pitchFamily="34" charset="0"/>
                <a:ea typeface="DFKai-SB" pitchFamily="65" charset="-120"/>
              </a:rPr>
              <a:t>process</a:t>
            </a:r>
          </a:p>
          <a:p>
            <a:pPr marL="381000" indent="-285750" defTabSz="285750">
              <a:lnSpc>
                <a:spcPct val="90000"/>
              </a:lnSpc>
              <a:spcBef>
                <a:spcPct val="20000"/>
              </a:spcBef>
              <a:buClr>
                <a:schemeClr val="tx1"/>
              </a:buClr>
              <a:buFont typeface="Wingdings" pitchFamily="2" charset="2"/>
              <a:buChar char="§"/>
              <a:defRPr/>
            </a:pPr>
            <a:r>
              <a:rPr lang="en-US" altLang="zh-TW" sz="3200" b="1" i="1" kern="0" dirty="0">
                <a:latin typeface="Arial" pitchFamily="34" charset="0"/>
                <a:ea typeface="DFKai-SB" pitchFamily="65" charset="-120"/>
              </a:rPr>
              <a:t>Constant Temperature </a:t>
            </a:r>
            <a:r>
              <a:rPr lang="en-US" altLang="zh-TW" sz="3200" b="1" i="1" kern="0" dirty="0">
                <a:solidFill>
                  <a:schemeClr val="bg2"/>
                </a:solidFill>
                <a:latin typeface="Arial" pitchFamily="34" charset="0"/>
                <a:ea typeface="DFKai-SB" pitchFamily="65" charset="-120"/>
              </a:rPr>
              <a:t>(Isothermal) </a:t>
            </a:r>
            <a:r>
              <a:rPr lang="en-US" altLang="zh-TW" sz="3200" b="1" i="1" kern="0" dirty="0">
                <a:latin typeface="Arial" pitchFamily="34" charset="0"/>
                <a:ea typeface="DFKai-SB" pitchFamily="65" charset="-120"/>
              </a:rPr>
              <a:t>process</a:t>
            </a:r>
          </a:p>
          <a:p>
            <a:pPr marL="381000" indent="-285750" defTabSz="285750">
              <a:lnSpc>
                <a:spcPct val="90000"/>
              </a:lnSpc>
              <a:spcBef>
                <a:spcPct val="20000"/>
              </a:spcBef>
              <a:buClr>
                <a:schemeClr val="tx1"/>
              </a:buClr>
              <a:buFont typeface="Wingdings" pitchFamily="2" charset="2"/>
              <a:buChar char="§"/>
              <a:defRPr/>
            </a:pPr>
            <a:r>
              <a:rPr lang="en-US" altLang="zh-TW" sz="3200" b="1" i="1" kern="0" dirty="0">
                <a:latin typeface="Arial" pitchFamily="34" charset="0"/>
                <a:ea typeface="DFKai-SB" pitchFamily="65" charset="-120"/>
              </a:rPr>
              <a:t>Isentropic </a:t>
            </a:r>
            <a:r>
              <a:rPr lang="en-US" altLang="zh-TW" sz="3200" b="1" i="1" kern="0" dirty="0">
                <a:solidFill>
                  <a:schemeClr val="bg2"/>
                </a:solidFill>
                <a:latin typeface="Arial" pitchFamily="34" charset="0"/>
                <a:ea typeface="DFKai-SB" pitchFamily="65" charset="-120"/>
              </a:rPr>
              <a:t>(Adiabatic) </a:t>
            </a:r>
            <a:r>
              <a:rPr lang="en-US" altLang="zh-TW" sz="3200" b="1" i="1" kern="0" dirty="0">
                <a:latin typeface="Arial" pitchFamily="34" charset="0"/>
                <a:ea typeface="DFKai-SB" pitchFamily="65" charset="-120"/>
              </a:rPr>
              <a:t>process</a:t>
            </a:r>
          </a:p>
          <a:p>
            <a:pPr marL="381000" indent="-285750" defTabSz="285750">
              <a:lnSpc>
                <a:spcPct val="90000"/>
              </a:lnSpc>
              <a:spcBef>
                <a:spcPct val="20000"/>
              </a:spcBef>
              <a:buClr>
                <a:schemeClr val="tx1"/>
              </a:buClr>
              <a:buFont typeface="Wingdings" pitchFamily="2" charset="2"/>
              <a:buChar char="§"/>
              <a:defRPr/>
            </a:pPr>
            <a:r>
              <a:rPr lang="en-US" altLang="zh-TW" sz="3200" b="1" i="1" kern="0" dirty="0">
                <a:latin typeface="Arial" pitchFamily="34" charset="0"/>
                <a:ea typeface="DFKai-SB" pitchFamily="65" charset="-120"/>
              </a:rPr>
              <a:t>Polytropic process</a:t>
            </a:r>
            <a:endParaRPr lang="zh-TW" altLang="en-US" sz="3200" b="1" i="1" kern="0" dirty="0">
              <a:latin typeface="Arial" pitchFamily="34" charset="0"/>
              <a:ea typeface="DFKai-SB" pitchFamily="65" charset="-120"/>
            </a:endParaRPr>
          </a:p>
        </p:txBody>
      </p:sp>
      <p:sp>
        <p:nvSpPr>
          <p:cNvPr id="4" name="Footer Placeholder 3"/>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762000" y="228600"/>
            <a:ext cx="7772400" cy="700088"/>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algn="ctr">
              <a:defRPr/>
            </a:pPr>
            <a:r>
              <a:rPr lang="en-US" altLang="zh-TW" sz="3200" b="1" kern="0" dirty="0">
                <a:solidFill>
                  <a:srgbClr val="FF3300"/>
                </a:solidFill>
                <a:latin typeface="Arial" pitchFamily="34" charset="0"/>
                <a:ea typeface="PMingLiU" pitchFamily="18" charset="-120"/>
                <a:cs typeface="+mj-cs"/>
              </a:rPr>
              <a:t>Constant Volume or Isochoric process</a:t>
            </a:r>
          </a:p>
        </p:txBody>
      </p:sp>
      <p:pic>
        <p:nvPicPr>
          <p:cNvPr id="100355" name="Picture 2"/>
          <p:cNvPicPr>
            <a:picLocks noChangeAspect="1" noChangeArrowheads="1"/>
          </p:cNvPicPr>
          <p:nvPr/>
        </p:nvPicPr>
        <p:blipFill>
          <a:blip r:embed="rId2" cstate="print"/>
          <a:srcRect/>
          <a:stretch>
            <a:fillRect/>
          </a:stretch>
        </p:blipFill>
        <p:spPr bwMode="auto">
          <a:xfrm>
            <a:off x="0" y="1571625"/>
            <a:ext cx="9159875" cy="4286250"/>
          </a:xfrm>
          <a:prstGeom prst="rect">
            <a:avLst/>
          </a:prstGeom>
          <a:noFill/>
          <a:ln w="9525">
            <a:noFill/>
            <a:miter lim="800000"/>
            <a:headEnd/>
            <a:tailEnd/>
          </a:ln>
        </p:spPr>
      </p:pic>
      <p:sp>
        <p:nvSpPr>
          <p:cNvPr id="4" name="Footer Placeholder 3"/>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3" descr="FIG0105"/>
          <p:cNvPicPr>
            <a:picLocks noChangeAspect="1" noChangeArrowheads="1"/>
          </p:cNvPicPr>
          <p:nvPr/>
        </p:nvPicPr>
        <p:blipFill>
          <a:blip r:embed="rId2" cstate="print"/>
          <a:srcRect/>
          <a:stretch>
            <a:fillRect/>
          </a:stretch>
        </p:blipFill>
        <p:spPr bwMode="auto">
          <a:xfrm>
            <a:off x="0" y="1143000"/>
            <a:ext cx="9144000" cy="4568825"/>
          </a:xfrm>
          <a:prstGeom prst="rect">
            <a:avLst/>
          </a:prstGeom>
          <a:noFill/>
          <a:ln w="9525">
            <a:noFill/>
            <a:miter lim="800000"/>
            <a:headEnd/>
            <a:tailEnd/>
          </a:ln>
        </p:spPr>
      </p:pic>
      <p:sp>
        <p:nvSpPr>
          <p:cNvPr id="3" name="Footer Placeholder 2"/>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762000" y="228600"/>
            <a:ext cx="7772400" cy="700088"/>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algn="ctr">
              <a:defRPr/>
            </a:pPr>
            <a:r>
              <a:rPr lang="en-US" altLang="zh-TW" sz="3200" b="1" kern="0" dirty="0">
                <a:solidFill>
                  <a:srgbClr val="FF3300"/>
                </a:solidFill>
                <a:latin typeface="Arial" pitchFamily="34" charset="0"/>
                <a:ea typeface="PMingLiU" pitchFamily="18" charset="-120"/>
                <a:cs typeface="+mj-cs"/>
              </a:rPr>
              <a:t>Constant Volume or Isochoric process</a:t>
            </a:r>
          </a:p>
        </p:txBody>
      </p:sp>
      <p:graphicFrame>
        <p:nvGraphicFramePr>
          <p:cNvPr id="3074" name="Object 5">
            <a:hlinkClick r:id="" action="ppaction://ole?verb=0"/>
          </p:cNvPr>
          <p:cNvGraphicFramePr>
            <a:graphicFrameLocks/>
          </p:cNvGraphicFramePr>
          <p:nvPr/>
        </p:nvGraphicFramePr>
        <p:xfrm>
          <a:off x="3071813" y="1000125"/>
          <a:ext cx="1706562" cy="1301750"/>
        </p:xfrm>
        <a:graphic>
          <a:graphicData uri="http://schemas.openxmlformats.org/presentationml/2006/ole">
            <p:oleObj spid="_x0000_s3074" name="Equation" r:id="rId3" imgW="545760" imgH="393480" progId="Equation.3">
              <p:embed/>
            </p:oleObj>
          </a:graphicData>
        </a:graphic>
      </p:graphicFrame>
      <p:pic>
        <p:nvPicPr>
          <p:cNvPr id="3079" name="Picture 2"/>
          <p:cNvPicPr>
            <a:picLocks noChangeAspect="1" noChangeArrowheads="1"/>
          </p:cNvPicPr>
          <p:nvPr/>
        </p:nvPicPr>
        <p:blipFill>
          <a:blip r:embed="rId4" cstate="print"/>
          <a:srcRect l="45232"/>
          <a:stretch>
            <a:fillRect/>
          </a:stretch>
        </p:blipFill>
        <p:spPr bwMode="auto">
          <a:xfrm>
            <a:off x="5786438" y="1071563"/>
            <a:ext cx="3357562" cy="2868612"/>
          </a:xfrm>
          <a:prstGeom prst="rect">
            <a:avLst/>
          </a:prstGeom>
          <a:noFill/>
          <a:ln w="9525">
            <a:noFill/>
            <a:miter lim="800000"/>
            <a:headEnd/>
            <a:tailEnd/>
          </a:ln>
        </p:spPr>
      </p:pic>
      <p:graphicFrame>
        <p:nvGraphicFramePr>
          <p:cNvPr id="3075" name="Object 3">
            <a:hlinkClick r:id="" action="ppaction://ole?verb=0"/>
          </p:cNvPr>
          <p:cNvGraphicFramePr>
            <a:graphicFrameLocks/>
          </p:cNvGraphicFramePr>
          <p:nvPr/>
        </p:nvGraphicFramePr>
        <p:xfrm>
          <a:off x="2420938" y="2357438"/>
          <a:ext cx="2579687" cy="1301750"/>
        </p:xfrm>
        <a:graphic>
          <a:graphicData uri="http://schemas.openxmlformats.org/presentationml/2006/ole">
            <p:oleObj spid="_x0000_s3075" name="Equation" r:id="rId5" imgW="825480" imgH="393480" progId="Equation.3">
              <p:embed/>
            </p:oleObj>
          </a:graphicData>
        </a:graphic>
      </p:graphicFrame>
      <p:sp>
        <p:nvSpPr>
          <p:cNvPr id="7" name="Rectangle 6"/>
          <p:cNvSpPr/>
          <p:nvPr/>
        </p:nvSpPr>
        <p:spPr>
          <a:xfrm>
            <a:off x="0" y="3786188"/>
            <a:ext cx="2214563" cy="1077912"/>
          </a:xfrm>
          <a:prstGeom prst="rect">
            <a:avLst/>
          </a:prstGeom>
        </p:spPr>
        <p:txBody>
          <a:bodyPr>
            <a:spAutoFit/>
          </a:bodyPr>
          <a:lstStyle/>
          <a:p>
            <a:pPr marL="381000" indent="-285750" defTabSz="285750">
              <a:lnSpc>
                <a:spcPct val="90000"/>
              </a:lnSpc>
              <a:spcBef>
                <a:spcPct val="20000"/>
              </a:spcBef>
              <a:buClr>
                <a:schemeClr val="tx1"/>
              </a:buClr>
              <a:buFont typeface="Wingdings" pitchFamily="2" charset="2"/>
              <a:buChar char="§"/>
              <a:defRPr/>
            </a:pPr>
            <a:r>
              <a:rPr lang="en-US" altLang="zh-TW" sz="3200" b="1" i="1" kern="0" dirty="0">
                <a:latin typeface="Arial" pitchFamily="34" charset="0"/>
                <a:ea typeface="DFKai-SB" pitchFamily="65" charset="-120"/>
              </a:rPr>
              <a:t>V = C</a:t>
            </a:r>
          </a:p>
          <a:p>
            <a:pPr marL="381000" indent="-285750" defTabSz="285750">
              <a:lnSpc>
                <a:spcPct val="90000"/>
              </a:lnSpc>
              <a:spcBef>
                <a:spcPct val="20000"/>
              </a:spcBef>
              <a:buClr>
                <a:schemeClr val="tx1"/>
              </a:buClr>
              <a:buFont typeface="Wingdings" pitchFamily="2" charset="2"/>
              <a:buChar char="§"/>
              <a:defRPr/>
            </a:pPr>
            <a:r>
              <a:rPr lang="en-US" altLang="zh-TW" sz="3200" b="1" i="1" kern="0" dirty="0">
                <a:latin typeface="Arial" pitchFamily="34" charset="0"/>
                <a:ea typeface="DFKai-SB" pitchFamily="65" charset="-120"/>
              </a:rPr>
              <a:t>V</a:t>
            </a:r>
            <a:r>
              <a:rPr lang="en-US" altLang="zh-TW" sz="3200" b="1" i="1" kern="0" baseline="-25000" dirty="0">
                <a:latin typeface="Arial" pitchFamily="34" charset="0"/>
                <a:ea typeface="DFKai-SB" pitchFamily="65" charset="-120"/>
              </a:rPr>
              <a:t>1</a:t>
            </a:r>
            <a:r>
              <a:rPr lang="en-US" altLang="zh-TW" sz="3200" b="1" i="1" kern="0" dirty="0">
                <a:latin typeface="Arial" pitchFamily="34" charset="0"/>
                <a:ea typeface="DFKai-SB" pitchFamily="65" charset="-120"/>
              </a:rPr>
              <a:t> = V</a:t>
            </a:r>
            <a:r>
              <a:rPr lang="en-US" altLang="zh-TW" sz="3200" b="1" i="1" kern="0" baseline="-25000" dirty="0">
                <a:latin typeface="Arial" pitchFamily="34" charset="0"/>
                <a:ea typeface="DFKai-SB" pitchFamily="65" charset="-120"/>
              </a:rPr>
              <a:t>2</a:t>
            </a:r>
            <a:endParaRPr lang="zh-TW" altLang="en-US" sz="3200" b="1" i="1" kern="0" baseline="-25000" dirty="0">
              <a:latin typeface="Arial" pitchFamily="34" charset="0"/>
              <a:ea typeface="DFKai-SB" pitchFamily="65" charset="-120"/>
            </a:endParaRPr>
          </a:p>
        </p:txBody>
      </p:sp>
      <p:graphicFrame>
        <p:nvGraphicFramePr>
          <p:cNvPr id="3076" name="Object 4">
            <a:hlinkClick r:id="" action="ppaction://ole?verb=0"/>
          </p:cNvPr>
          <p:cNvGraphicFramePr>
            <a:graphicFrameLocks/>
          </p:cNvGraphicFramePr>
          <p:nvPr/>
        </p:nvGraphicFramePr>
        <p:xfrm>
          <a:off x="2955925" y="3571875"/>
          <a:ext cx="1666875" cy="1301750"/>
        </p:xfrm>
        <a:graphic>
          <a:graphicData uri="http://schemas.openxmlformats.org/presentationml/2006/ole">
            <p:oleObj spid="_x0000_s3076" name="Equation" r:id="rId6" imgW="533160" imgH="393480" progId="Equation.3">
              <p:embed/>
            </p:oleObj>
          </a:graphicData>
        </a:graphic>
      </p:graphicFrame>
      <p:graphicFrame>
        <p:nvGraphicFramePr>
          <p:cNvPr id="3077" name="Object 5">
            <a:hlinkClick r:id="" action="ppaction://ole?verb=0"/>
          </p:cNvPr>
          <p:cNvGraphicFramePr>
            <a:graphicFrameLocks/>
          </p:cNvGraphicFramePr>
          <p:nvPr/>
        </p:nvGraphicFramePr>
        <p:xfrm>
          <a:off x="1928813" y="5086350"/>
          <a:ext cx="3849687" cy="1385888"/>
        </p:xfrm>
        <a:graphic>
          <a:graphicData uri="http://schemas.openxmlformats.org/presentationml/2006/ole">
            <p:oleObj spid="_x0000_s3077" name="Equation" r:id="rId7" imgW="1231560" imgH="419040" progId="Equation.3">
              <p:embed/>
            </p:oleObj>
          </a:graphicData>
        </a:graphic>
      </p:graphicFrame>
      <p:sp>
        <p:nvSpPr>
          <p:cNvPr id="9" name="Footer Placeholder 8"/>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762000" y="228600"/>
            <a:ext cx="7772400" cy="700088"/>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algn="ctr">
              <a:defRPr/>
            </a:pPr>
            <a:r>
              <a:rPr lang="en-US" altLang="zh-TW" sz="3200" b="1" kern="0" dirty="0">
                <a:solidFill>
                  <a:srgbClr val="FF3300"/>
                </a:solidFill>
                <a:latin typeface="Arial" pitchFamily="34" charset="0"/>
                <a:ea typeface="PMingLiU" pitchFamily="18" charset="-120"/>
                <a:cs typeface="+mj-cs"/>
              </a:rPr>
              <a:t>Constant Volume or Isochoric process</a:t>
            </a:r>
          </a:p>
        </p:txBody>
      </p:sp>
      <p:graphicFrame>
        <p:nvGraphicFramePr>
          <p:cNvPr id="4098" name="Object 5">
            <a:hlinkClick r:id="" action="ppaction://ole?verb=0"/>
          </p:cNvPr>
          <p:cNvGraphicFramePr>
            <a:graphicFrameLocks/>
          </p:cNvGraphicFramePr>
          <p:nvPr/>
        </p:nvGraphicFramePr>
        <p:xfrm>
          <a:off x="857250" y="1000125"/>
          <a:ext cx="3373438" cy="1301750"/>
        </p:xfrm>
        <a:graphic>
          <a:graphicData uri="http://schemas.openxmlformats.org/presentationml/2006/ole">
            <p:oleObj spid="_x0000_s4098" name="Equation" r:id="rId3" imgW="1079280" imgH="393480" progId="Equation.3">
              <p:embed/>
            </p:oleObj>
          </a:graphicData>
        </a:graphic>
      </p:graphicFrame>
      <p:graphicFrame>
        <p:nvGraphicFramePr>
          <p:cNvPr id="4099" name="Object 3">
            <a:hlinkClick r:id="" action="ppaction://ole?verb=0"/>
          </p:cNvPr>
          <p:cNvGraphicFramePr>
            <a:graphicFrameLocks/>
          </p:cNvGraphicFramePr>
          <p:nvPr/>
        </p:nvGraphicFramePr>
        <p:xfrm>
          <a:off x="2420938" y="2357438"/>
          <a:ext cx="2579687" cy="1301750"/>
        </p:xfrm>
        <a:graphic>
          <a:graphicData uri="http://schemas.openxmlformats.org/presentationml/2006/ole">
            <p:oleObj spid="_x0000_s4099" name="Equation" r:id="rId4" imgW="825480" imgH="393480" progId="Equation.3">
              <p:embed/>
            </p:oleObj>
          </a:graphicData>
        </a:graphic>
      </p:graphicFrame>
      <p:sp>
        <p:nvSpPr>
          <p:cNvPr id="5" name="Rectangle 4"/>
          <p:cNvSpPr/>
          <p:nvPr/>
        </p:nvSpPr>
        <p:spPr>
          <a:xfrm>
            <a:off x="0" y="3786188"/>
            <a:ext cx="2214563" cy="1077912"/>
          </a:xfrm>
          <a:prstGeom prst="rect">
            <a:avLst/>
          </a:prstGeom>
        </p:spPr>
        <p:txBody>
          <a:bodyPr>
            <a:spAutoFit/>
          </a:bodyPr>
          <a:lstStyle/>
          <a:p>
            <a:pPr marL="381000" indent="-285750" defTabSz="285750">
              <a:lnSpc>
                <a:spcPct val="90000"/>
              </a:lnSpc>
              <a:spcBef>
                <a:spcPct val="20000"/>
              </a:spcBef>
              <a:buClr>
                <a:schemeClr val="tx1"/>
              </a:buClr>
              <a:buFont typeface="Wingdings" pitchFamily="2" charset="2"/>
              <a:buChar char="§"/>
              <a:defRPr/>
            </a:pPr>
            <a:r>
              <a:rPr lang="en-US" altLang="zh-TW" sz="3200" b="1" i="1" kern="0" dirty="0">
                <a:latin typeface="Arial" pitchFamily="34" charset="0"/>
                <a:ea typeface="DFKai-SB" pitchFamily="65" charset="-120"/>
              </a:rPr>
              <a:t>V = C</a:t>
            </a:r>
          </a:p>
          <a:p>
            <a:pPr marL="381000" indent="-285750" defTabSz="285750">
              <a:lnSpc>
                <a:spcPct val="90000"/>
              </a:lnSpc>
              <a:spcBef>
                <a:spcPct val="20000"/>
              </a:spcBef>
              <a:buClr>
                <a:schemeClr val="tx1"/>
              </a:buClr>
              <a:buFont typeface="Wingdings" pitchFamily="2" charset="2"/>
              <a:buChar char="§"/>
              <a:defRPr/>
            </a:pPr>
            <a:r>
              <a:rPr lang="en-US" altLang="zh-TW" sz="3200" b="1" i="1" kern="0" dirty="0">
                <a:latin typeface="Arial" pitchFamily="34" charset="0"/>
                <a:ea typeface="DFKai-SB" pitchFamily="65" charset="-120"/>
              </a:rPr>
              <a:t>V</a:t>
            </a:r>
            <a:r>
              <a:rPr lang="en-US" altLang="zh-TW" sz="3200" b="1" i="1" kern="0" baseline="-25000" dirty="0">
                <a:latin typeface="Arial" pitchFamily="34" charset="0"/>
                <a:ea typeface="DFKai-SB" pitchFamily="65" charset="-120"/>
              </a:rPr>
              <a:t>1</a:t>
            </a:r>
            <a:r>
              <a:rPr lang="en-US" altLang="zh-TW" sz="3200" b="1" i="1" kern="0" dirty="0">
                <a:latin typeface="Arial" pitchFamily="34" charset="0"/>
                <a:ea typeface="DFKai-SB" pitchFamily="65" charset="-120"/>
              </a:rPr>
              <a:t> = V</a:t>
            </a:r>
            <a:r>
              <a:rPr lang="en-US" altLang="zh-TW" sz="3200" b="1" i="1" kern="0" baseline="-25000" dirty="0">
                <a:latin typeface="Arial" pitchFamily="34" charset="0"/>
                <a:ea typeface="DFKai-SB" pitchFamily="65" charset="-120"/>
              </a:rPr>
              <a:t>2</a:t>
            </a:r>
            <a:endParaRPr lang="zh-TW" altLang="en-US" sz="3200" b="1" i="1" kern="0" baseline="-25000" dirty="0">
              <a:latin typeface="Arial" pitchFamily="34" charset="0"/>
              <a:ea typeface="DFKai-SB" pitchFamily="65" charset="-120"/>
            </a:endParaRPr>
          </a:p>
        </p:txBody>
      </p:sp>
      <p:graphicFrame>
        <p:nvGraphicFramePr>
          <p:cNvPr id="4100" name="Object 4">
            <a:hlinkClick r:id="" action="ppaction://ole?verb=0"/>
          </p:cNvPr>
          <p:cNvGraphicFramePr>
            <a:graphicFrameLocks/>
          </p:cNvGraphicFramePr>
          <p:nvPr/>
        </p:nvGraphicFramePr>
        <p:xfrm>
          <a:off x="2955925" y="3571875"/>
          <a:ext cx="1666875" cy="1301750"/>
        </p:xfrm>
        <a:graphic>
          <a:graphicData uri="http://schemas.openxmlformats.org/presentationml/2006/ole">
            <p:oleObj spid="_x0000_s4100" name="Equation" r:id="rId5" imgW="533160" imgH="393480" progId="Equation.3">
              <p:embed/>
            </p:oleObj>
          </a:graphicData>
        </a:graphic>
      </p:graphicFrame>
      <p:graphicFrame>
        <p:nvGraphicFramePr>
          <p:cNvPr id="4101" name="Object 6">
            <a:hlinkClick r:id="" action="ppaction://ole?verb=0"/>
          </p:cNvPr>
          <p:cNvGraphicFramePr>
            <a:graphicFrameLocks/>
          </p:cNvGraphicFramePr>
          <p:nvPr/>
        </p:nvGraphicFramePr>
        <p:xfrm>
          <a:off x="1928813" y="5086350"/>
          <a:ext cx="3849687" cy="1385888"/>
        </p:xfrm>
        <a:graphic>
          <a:graphicData uri="http://schemas.openxmlformats.org/presentationml/2006/ole">
            <p:oleObj spid="_x0000_s4101" name="Equation" r:id="rId6" imgW="1231560" imgH="419040" progId="Equation.3">
              <p:embed/>
            </p:oleObj>
          </a:graphicData>
        </a:graphic>
      </p:graphicFrame>
      <p:graphicFrame>
        <p:nvGraphicFramePr>
          <p:cNvPr id="4102" name="Object 7">
            <a:hlinkClick r:id="" action="ppaction://ole?verb=0"/>
          </p:cNvPr>
          <p:cNvGraphicFramePr>
            <a:graphicFrameLocks/>
          </p:cNvGraphicFramePr>
          <p:nvPr/>
        </p:nvGraphicFramePr>
        <p:xfrm>
          <a:off x="4929188" y="1071563"/>
          <a:ext cx="3055937" cy="1301750"/>
        </p:xfrm>
        <a:graphic>
          <a:graphicData uri="http://schemas.openxmlformats.org/presentationml/2006/ole">
            <p:oleObj spid="_x0000_s4102" name="Equation" r:id="rId7" imgW="977760" imgH="393480" progId="Equation.3">
              <p:embed/>
            </p:oleObj>
          </a:graphicData>
        </a:graphic>
      </p:graphicFrame>
      <p:sp>
        <p:nvSpPr>
          <p:cNvPr id="9" name="Footer Placeholder 8"/>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78" name="Picture 2"/>
          <p:cNvPicPr>
            <a:picLocks noChangeAspect="1" noChangeArrowheads="1"/>
          </p:cNvPicPr>
          <p:nvPr/>
        </p:nvPicPr>
        <p:blipFill>
          <a:blip r:embed="rId2" cstate="print"/>
          <a:srcRect/>
          <a:stretch>
            <a:fillRect/>
          </a:stretch>
        </p:blipFill>
        <p:spPr bwMode="auto">
          <a:xfrm>
            <a:off x="195263" y="0"/>
            <a:ext cx="8734425" cy="6843713"/>
          </a:xfrm>
          <a:prstGeom prst="rect">
            <a:avLst/>
          </a:prstGeom>
          <a:noFill/>
          <a:ln w="9525">
            <a:noFill/>
            <a:miter lim="800000"/>
            <a:headEnd/>
            <a:tailEnd/>
          </a:ln>
        </p:spPr>
      </p:pic>
      <p:sp>
        <p:nvSpPr>
          <p:cNvPr id="3" name="Footer Placeholder 2"/>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762000" y="214313"/>
            <a:ext cx="7772400" cy="700087"/>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algn="ctr">
              <a:defRPr/>
            </a:pPr>
            <a:r>
              <a:rPr lang="en-US" altLang="zh-TW" sz="3200" b="1" kern="0" dirty="0">
                <a:solidFill>
                  <a:srgbClr val="FF3300"/>
                </a:solidFill>
                <a:latin typeface="Arial" pitchFamily="34" charset="0"/>
                <a:ea typeface="PMingLiU" pitchFamily="18" charset="-120"/>
                <a:cs typeface="+mj-cs"/>
              </a:rPr>
              <a:t>Flow Process – Steady Flow Process</a:t>
            </a:r>
          </a:p>
        </p:txBody>
      </p:sp>
      <p:pic>
        <p:nvPicPr>
          <p:cNvPr id="102403" name="Picture 2"/>
          <p:cNvPicPr>
            <a:picLocks noChangeAspect="1" noChangeArrowheads="1"/>
          </p:cNvPicPr>
          <p:nvPr/>
        </p:nvPicPr>
        <p:blipFill>
          <a:blip r:embed="rId2" cstate="print"/>
          <a:srcRect/>
          <a:stretch>
            <a:fillRect/>
          </a:stretch>
        </p:blipFill>
        <p:spPr bwMode="auto">
          <a:xfrm>
            <a:off x="428625" y="1214438"/>
            <a:ext cx="8358188" cy="5643562"/>
          </a:xfrm>
          <a:prstGeom prst="rect">
            <a:avLst/>
          </a:prstGeom>
          <a:noFill/>
          <a:ln w="9525">
            <a:noFill/>
            <a:miter lim="800000"/>
            <a:headEnd/>
            <a:tailEnd/>
          </a:ln>
        </p:spPr>
      </p:pic>
      <p:sp>
        <p:nvSpPr>
          <p:cNvPr id="4" name="Footer Placeholder 3"/>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762000" y="228600"/>
            <a:ext cx="7772400" cy="700088"/>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algn="ctr">
              <a:defRPr/>
            </a:pPr>
            <a:r>
              <a:rPr lang="en-US" altLang="zh-TW" sz="3200" b="1" kern="0" dirty="0">
                <a:solidFill>
                  <a:srgbClr val="FF3300"/>
                </a:solidFill>
                <a:latin typeface="Arial" pitchFamily="34" charset="0"/>
                <a:ea typeface="PMingLiU" pitchFamily="18" charset="-120"/>
                <a:cs typeface="+mj-cs"/>
              </a:rPr>
              <a:t>Steady Flow Process</a:t>
            </a:r>
          </a:p>
        </p:txBody>
      </p:sp>
      <p:sp>
        <p:nvSpPr>
          <p:cNvPr id="3" name="Rectangle 3"/>
          <p:cNvSpPr txBox="1">
            <a:spLocks noChangeArrowheads="1"/>
          </p:cNvSpPr>
          <p:nvPr/>
        </p:nvSpPr>
        <p:spPr bwMode="auto">
          <a:xfrm>
            <a:off x="685800" y="1143000"/>
            <a:ext cx="7958138" cy="5357813"/>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marL="381000" indent="-285750" defTabSz="285750">
              <a:spcBef>
                <a:spcPct val="20000"/>
              </a:spcBef>
              <a:buClr>
                <a:schemeClr val="tx1"/>
              </a:buClr>
              <a:defRPr/>
            </a:pPr>
            <a:endParaRPr lang="en-US" altLang="zh-TW" sz="3200" b="1" i="1" kern="0" dirty="0">
              <a:solidFill>
                <a:schemeClr val="tx2"/>
              </a:solidFill>
              <a:latin typeface="Arial" pitchFamily="34" charset="0"/>
              <a:ea typeface="新細明體" pitchFamily="18" charset="-120"/>
            </a:endParaRPr>
          </a:p>
          <a:p>
            <a:pPr marL="381000" indent="-285750" defTabSz="285750">
              <a:spcBef>
                <a:spcPct val="20000"/>
              </a:spcBef>
              <a:buClr>
                <a:schemeClr val="tx1"/>
              </a:buClr>
              <a:defRPr/>
            </a:pPr>
            <a:endParaRPr lang="en-US" altLang="zh-TW" sz="3200" b="1" i="1" kern="0" dirty="0">
              <a:solidFill>
                <a:schemeClr val="tx2"/>
              </a:solidFill>
              <a:latin typeface="Arial" pitchFamily="34" charset="0"/>
              <a:ea typeface="新細明體" pitchFamily="18" charset="-120"/>
            </a:endParaRPr>
          </a:p>
          <a:p>
            <a:pPr marL="1752600" lvl="3" indent="-285750" defTabSz="285750">
              <a:spcBef>
                <a:spcPct val="20000"/>
              </a:spcBef>
              <a:buClr>
                <a:schemeClr val="tx1"/>
              </a:buClr>
              <a:buFont typeface="Wingdings" pitchFamily="2" charset="2"/>
              <a:buChar char="§"/>
              <a:defRPr/>
            </a:pPr>
            <a:r>
              <a:rPr lang="en-US" altLang="zh-TW" sz="3200" b="1" i="1" kern="0" dirty="0">
                <a:solidFill>
                  <a:schemeClr val="tx2"/>
                </a:solidFill>
                <a:latin typeface="Arial" pitchFamily="34" charset="0"/>
                <a:ea typeface="新細明體" pitchFamily="18" charset="-120"/>
              </a:rPr>
              <a:t>Mass Conservation</a:t>
            </a:r>
          </a:p>
          <a:p>
            <a:pPr marL="1752600" lvl="3" indent="-285750" defTabSz="285750">
              <a:spcBef>
                <a:spcPct val="20000"/>
              </a:spcBef>
              <a:buClr>
                <a:schemeClr val="tx1"/>
              </a:buClr>
              <a:buFont typeface="Wingdings" pitchFamily="2" charset="2"/>
              <a:buChar char="§"/>
              <a:defRPr/>
            </a:pPr>
            <a:r>
              <a:rPr lang="en-US" altLang="zh-TW" sz="3200" b="1" i="1" kern="0" dirty="0">
                <a:solidFill>
                  <a:schemeClr val="tx2"/>
                </a:solidFill>
                <a:latin typeface="Arial" pitchFamily="34" charset="0"/>
                <a:ea typeface="新細明體" pitchFamily="18" charset="-120"/>
              </a:rPr>
              <a:t>Energy Conservation</a:t>
            </a:r>
            <a:endParaRPr lang="zh-TW" altLang="en-US" sz="4000" b="1" kern="0" dirty="0">
              <a:latin typeface="Arial" pitchFamily="34" charset="0"/>
              <a:ea typeface="新細明體" pitchFamily="18" charset="-120"/>
            </a:endParaRPr>
          </a:p>
        </p:txBody>
      </p:sp>
      <p:sp>
        <p:nvSpPr>
          <p:cNvPr id="4" name="Footer Placeholder 3"/>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762000" y="228600"/>
            <a:ext cx="7772400" cy="700088"/>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algn="ctr">
              <a:defRPr/>
            </a:pPr>
            <a:r>
              <a:rPr lang="en-US" altLang="zh-TW" sz="3200" b="1" kern="0" dirty="0">
                <a:solidFill>
                  <a:srgbClr val="FF3300"/>
                </a:solidFill>
                <a:latin typeface="Arial" pitchFamily="34" charset="0"/>
                <a:ea typeface="PMingLiU" pitchFamily="18" charset="-120"/>
                <a:cs typeface="+mj-cs"/>
              </a:rPr>
              <a:t>Steady Flow Process</a:t>
            </a:r>
          </a:p>
        </p:txBody>
      </p:sp>
      <p:sp>
        <p:nvSpPr>
          <p:cNvPr id="3" name="Rectangle 3"/>
          <p:cNvSpPr txBox="1">
            <a:spLocks noChangeArrowheads="1"/>
          </p:cNvSpPr>
          <p:nvPr/>
        </p:nvSpPr>
        <p:spPr bwMode="auto">
          <a:xfrm>
            <a:off x="685800" y="1143000"/>
            <a:ext cx="7958138" cy="5357813"/>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marL="381000" indent="-285750" defTabSz="285750">
              <a:spcBef>
                <a:spcPct val="20000"/>
              </a:spcBef>
              <a:buClr>
                <a:schemeClr val="tx1"/>
              </a:buClr>
              <a:buFont typeface="Wingdings" pitchFamily="2" charset="2"/>
              <a:buChar char="§"/>
              <a:defRPr/>
            </a:pPr>
            <a:r>
              <a:rPr lang="en-US" altLang="zh-TW" sz="3200" b="1" i="1">
                <a:solidFill>
                  <a:schemeClr val="tx2"/>
                </a:solidFill>
                <a:latin typeface="Arial" pitchFamily="34" charset="0"/>
                <a:ea typeface="新細明體" pitchFamily="18" charset="-120"/>
              </a:rPr>
              <a:t>m = Mass flow rate </a:t>
            </a:r>
            <a:r>
              <a:rPr lang="en-US" altLang="zh-TW" sz="3200" b="1" i="1">
                <a:solidFill>
                  <a:srgbClr val="002060"/>
                </a:solidFill>
                <a:latin typeface="Arial" pitchFamily="34" charset="0"/>
                <a:ea typeface="新細明體" pitchFamily="18" charset="-120"/>
              </a:rPr>
              <a:t>kg/s</a:t>
            </a:r>
          </a:p>
          <a:p>
            <a:pPr marL="381000" indent="-285750" defTabSz="285750">
              <a:spcBef>
                <a:spcPct val="20000"/>
              </a:spcBef>
              <a:buClr>
                <a:schemeClr val="tx1"/>
              </a:buClr>
              <a:buFont typeface="Wingdings" pitchFamily="2" charset="2"/>
              <a:buChar char="§"/>
              <a:defRPr/>
            </a:pPr>
            <a:r>
              <a:rPr lang="en-US" altLang="zh-TW" sz="3200" b="1" i="1">
                <a:solidFill>
                  <a:schemeClr val="tx2"/>
                </a:solidFill>
                <a:latin typeface="Arial" pitchFamily="34" charset="0"/>
                <a:ea typeface="新細明體" pitchFamily="18" charset="-120"/>
              </a:rPr>
              <a:t>V</a:t>
            </a:r>
            <a:r>
              <a:rPr lang="en-US" altLang="zh-TW" sz="3200" b="1" i="1" baseline="-25000">
                <a:solidFill>
                  <a:schemeClr val="tx2"/>
                </a:solidFill>
                <a:latin typeface="Arial" pitchFamily="34" charset="0"/>
                <a:ea typeface="新細明體" pitchFamily="18" charset="-120"/>
              </a:rPr>
              <a:t>1</a:t>
            </a:r>
            <a:r>
              <a:rPr lang="en-US" altLang="zh-TW" sz="3200" b="1" i="1">
                <a:solidFill>
                  <a:schemeClr val="tx2"/>
                </a:solidFill>
                <a:latin typeface="Arial" pitchFamily="34" charset="0"/>
                <a:ea typeface="新細明體" pitchFamily="18" charset="-120"/>
              </a:rPr>
              <a:t>, V</a:t>
            </a:r>
            <a:r>
              <a:rPr lang="en-US" altLang="zh-TW" sz="3200" b="1" i="1" baseline="-25000">
                <a:solidFill>
                  <a:schemeClr val="tx2"/>
                </a:solidFill>
                <a:latin typeface="Arial" pitchFamily="34" charset="0"/>
                <a:ea typeface="新細明體" pitchFamily="18" charset="-120"/>
              </a:rPr>
              <a:t>2</a:t>
            </a:r>
            <a:r>
              <a:rPr lang="en-US" altLang="zh-TW" sz="3200" b="1" i="1">
                <a:solidFill>
                  <a:schemeClr val="tx2"/>
                </a:solidFill>
                <a:latin typeface="Arial" pitchFamily="34" charset="0"/>
                <a:ea typeface="新細明體" pitchFamily="18" charset="-120"/>
              </a:rPr>
              <a:t> = Velocity </a:t>
            </a:r>
            <a:r>
              <a:rPr lang="en-US" altLang="zh-TW" sz="3200" b="1" i="1">
                <a:solidFill>
                  <a:srgbClr val="002060"/>
                </a:solidFill>
                <a:latin typeface="Arial" pitchFamily="34" charset="0"/>
                <a:ea typeface="新細明體" pitchFamily="18" charset="-120"/>
              </a:rPr>
              <a:t>m/s</a:t>
            </a:r>
          </a:p>
          <a:p>
            <a:pPr marL="381000" indent="-285750" defTabSz="285750">
              <a:spcBef>
                <a:spcPct val="20000"/>
              </a:spcBef>
              <a:buClr>
                <a:schemeClr val="tx1"/>
              </a:buClr>
              <a:buFont typeface="Wingdings" pitchFamily="2" charset="2"/>
              <a:buChar char="§"/>
              <a:defRPr/>
            </a:pPr>
            <a:r>
              <a:rPr lang="en-US" altLang="zh-TW" sz="3200" b="1" i="1">
                <a:solidFill>
                  <a:schemeClr val="tx2"/>
                </a:solidFill>
                <a:latin typeface="Arial" pitchFamily="34" charset="0"/>
                <a:ea typeface="新細明體" pitchFamily="18" charset="-120"/>
              </a:rPr>
              <a:t> </a:t>
            </a:r>
            <a:r>
              <a:rPr lang="el-GR" altLang="zh-TW" sz="3200" b="1" i="1">
                <a:solidFill>
                  <a:schemeClr val="tx2"/>
                </a:solidFill>
                <a:latin typeface="Arial" pitchFamily="34" charset="0"/>
                <a:ea typeface="新細明體" pitchFamily="18" charset="-120"/>
              </a:rPr>
              <a:t>ρ</a:t>
            </a:r>
            <a:r>
              <a:rPr lang="en-US" altLang="zh-TW" sz="3200" b="1" i="1" baseline="-25000">
                <a:solidFill>
                  <a:schemeClr val="tx2"/>
                </a:solidFill>
                <a:latin typeface="Arial" pitchFamily="34" charset="0"/>
                <a:ea typeface="新細明體" pitchFamily="18" charset="-120"/>
              </a:rPr>
              <a:t>1</a:t>
            </a:r>
            <a:r>
              <a:rPr lang="en-US" altLang="zh-TW" sz="3200" b="1" i="1">
                <a:solidFill>
                  <a:schemeClr val="tx2"/>
                </a:solidFill>
                <a:latin typeface="Arial" pitchFamily="34" charset="0"/>
                <a:ea typeface="新細明體" pitchFamily="18" charset="-120"/>
              </a:rPr>
              <a:t>, </a:t>
            </a:r>
            <a:r>
              <a:rPr lang="el-GR" altLang="zh-TW" sz="3200" b="1" i="1">
                <a:solidFill>
                  <a:schemeClr val="tx2"/>
                </a:solidFill>
                <a:latin typeface="Arial" pitchFamily="34" charset="0"/>
                <a:ea typeface="新細明體" pitchFamily="18" charset="-120"/>
              </a:rPr>
              <a:t>ρ</a:t>
            </a:r>
            <a:r>
              <a:rPr lang="en-US" altLang="zh-TW" sz="3200" b="1" i="1" baseline="-25000">
                <a:solidFill>
                  <a:schemeClr val="tx2"/>
                </a:solidFill>
                <a:latin typeface="Arial" pitchFamily="34" charset="0"/>
                <a:ea typeface="新細明體" pitchFamily="18" charset="-120"/>
              </a:rPr>
              <a:t>2</a:t>
            </a:r>
            <a:r>
              <a:rPr lang="en-US" altLang="zh-TW" sz="3200" b="1" i="1">
                <a:solidFill>
                  <a:schemeClr val="tx2"/>
                </a:solidFill>
                <a:latin typeface="Arial" pitchFamily="34" charset="0"/>
                <a:ea typeface="新細明體" pitchFamily="18" charset="-120"/>
              </a:rPr>
              <a:t> = Density </a:t>
            </a:r>
            <a:r>
              <a:rPr lang="en-US" altLang="zh-TW" sz="3200" b="1" i="1">
                <a:solidFill>
                  <a:srgbClr val="002060"/>
                </a:solidFill>
                <a:latin typeface="Arial" pitchFamily="34" charset="0"/>
                <a:ea typeface="新細明體" pitchFamily="18" charset="-120"/>
              </a:rPr>
              <a:t>kg/m</a:t>
            </a:r>
            <a:r>
              <a:rPr lang="en-US" altLang="zh-TW" sz="3200" b="1" i="1" baseline="30000">
                <a:solidFill>
                  <a:srgbClr val="002060"/>
                </a:solidFill>
                <a:latin typeface="Arial" pitchFamily="34" charset="0"/>
                <a:ea typeface="新細明體" pitchFamily="18" charset="-120"/>
              </a:rPr>
              <a:t>3</a:t>
            </a:r>
          </a:p>
          <a:p>
            <a:pPr marL="381000" indent="-285750" defTabSz="285750">
              <a:spcBef>
                <a:spcPct val="20000"/>
              </a:spcBef>
              <a:buClr>
                <a:schemeClr val="tx1"/>
              </a:buClr>
              <a:buFont typeface="Wingdings" pitchFamily="2" charset="2"/>
              <a:buChar char="§"/>
              <a:defRPr/>
            </a:pPr>
            <a:r>
              <a:rPr lang="en-US" altLang="zh-TW" sz="3200" b="1" i="1">
                <a:solidFill>
                  <a:schemeClr val="tx2"/>
                </a:solidFill>
                <a:latin typeface="Arial" pitchFamily="34" charset="0"/>
                <a:ea typeface="新細明體" pitchFamily="18" charset="-120"/>
              </a:rPr>
              <a:t>u</a:t>
            </a:r>
            <a:r>
              <a:rPr lang="en-US" altLang="zh-TW" sz="3200" b="1" i="1" baseline="-25000">
                <a:solidFill>
                  <a:schemeClr val="tx2"/>
                </a:solidFill>
                <a:latin typeface="Arial" pitchFamily="34" charset="0"/>
                <a:ea typeface="新細明體" pitchFamily="18" charset="-120"/>
              </a:rPr>
              <a:t>1</a:t>
            </a:r>
            <a:r>
              <a:rPr lang="en-US" altLang="zh-TW" sz="3200" b="1" i="1">
                <a:solidFill>
                  <a:schemeClr val="tx2"/>
                </a:solidFill>
                <a:latin typeface="Arial" pitchFamily="34" charset="0"/>
                <a:ea typeface="新細明體" pitchFamily="18" charset="-120"/>
              </a:rPr>
              <a:t>, u</a:t>
            </a:r>
            <a:r>
              <a:rPr lang="en-US" altLang="zh-TW" sz="3200" b="1" i="1" baseline="-25000">
                <a:solidFill>
                  <a:schemeClr val="tx2"/>
                </a:solidFill>
                <a:latin typeface="Arial" pitchFamily="34" charset="0"/>
                <a:ea typeface="新細明體" pitchFamily="18" charset="-120"/>
              </a:rPr>
              <a:t>2</a:t>
            </a:r>
            <a:r>
              <a:rPr lang="en-US" altLang="zh-TW" sz="3200" b="1" i="1">
                <a:solidFill>
                  <a:schemeClr val="tx2"/>
                </a:solidFill>
                <a:latin typeface="Arial" pitchFamily="34" charset="0"/>
                <a:ea typeface="新細明體" pitchFamily="18" charset="-120"/>
              </a:rPr>
              <a:t> = Specific Internal Energy </a:t>
            </a:r>
            <a:r>
              <a:rPr lang="en-US" altLang="zh-TW" sz="3200" b="1" i="1">
                <a:solidFill>
                  <a:srgbClr val="002060"/>
                </a:solidFill>
                <a:latin typeface="Arial" pitchFamily="34" charset="0"/>
                <a:ea typeface="新細明體" pitchFamily="18" charset="-120"/>
              </a:rPr>
              <a:t>J/kg</a:t>
            </a:r>
          </a:p>
          <a:p>
            <a:pPr marL="381000" indent="-285750" defTabSz="285750">
              <a:spcBef>
                <a:spcPct val="20000"/>
              </a:spcBef>
              <a:buClr>
                <a:schemeClr val="tx1"/>
              </a:buClr>
              <a:buFont typeface="Wingdings" pitchFamily="2" charset="2"/>
              <a:buChar char="§"/>
              <a:defRPr/>
            </a:pPr>
            <a:r>
              <a:rPr lang="en-US" altLang="zh-TW" sz="3200" b="1" i="1">
                <a:solidFill>
                  <a:schemeClr val="tx2"/>
                </a:solidFill>
                <a:latin typeface="Arial" pitchFamily="34" charset="0"/>
                <a:ea typeface="新細明體" pitchFamily="18" charset="-120"/>
              </a:rPr>
              <a:t>h</a:t>
            </a:r>
            <a:r>
              <a:rPr lang="en-US" altLang="zh-TW" sz="3200" b="1" i="1" baseline="-25000">
                <a:solidFill>
                  <a:schemeClr val="tx2"/>
                </a:solidFill>
                <a:latin typeface="Arial" pitchFamily="34" charset="0"/>
                <a:ea typeface="新細明體" pitchFamily="18" charset="-120"/>
              </a:rPr>
              <a:t>1</a:t>
            </a:r>
            <a:r>
              <a:rPr lang="en-US" altLang="zh-TW" sz="3200" b="1" i="1">
                <a:solidFill>
                  <a:schemeClr val="tx2"/>
                </a:solidFill>
                <a:latin typeface="Arial" pitchFamily="34" charset="0"/>
                <a:ea typeface="新細明體" pitchFamily="18" charset="-120"/>
              </a:rPr>
              <a:t>, h</a:t>
            </a:r>
            <a:r>
              <a:rPr lang="en-US" altLang="zh-TW" sz="3200" b="1" i="1" baseline="-25000">
                <a:solidFill>
                  <a:schemeClr val="tx2"/>
                </a:solidFill>
                <a:latin typeface="Arial" pitchFamily="34" charset="0"/>
                <a:ea typeface="新細明體" pitchFamily="18" charset="-120"/>
              </a:rPr>
              <a:t>2</a:t>
            </a:r>
            <a:r>
              <a:rPr lang="en-US" altLang="zh-TW" sz="3200" b="1" i="1">
                <a:solidFill>
                  <a:schemeClr val="tx2"/>
                </a:solidFill>
                <a:latin typeface="Arial" pitchFamily="34" charset="0"/>
                <a:ea typeface="新細明體" pitchFamily="18" charset="-120"/>
              </a:rPr>
              <a:t> = Specific Enthalpy </a:t>
            </a:r>
            <a:r>
              <a:rPr lang="en-US" altLang="zh-TW" sz="3200" b="1" i="1">
                <a:solidFill>
                  <a:srgbClr val="002060"/>
                </a:solidFill>
                <a:latin typeface="Arial" pitchFamily="34" charset="0"/>
                <a:ea typeface="新細明體" pitchFamily="18" charset="-120"/>
              </a:rPr>
              <a:t>J/kg</a:t>
            </a:r>
          </a:p>
          <a:p>
            <a:pPr marL="381000" indent="-285750" defTabSz="285750">
              <a:spcBef>
                <a:spcPct val="20000"/>
              </a:spcBef>
              <a:buClr>
                <a:schemeClr val="tx1"/>
              </a:buClr>
              <a:buFont typeface="Wingdings" pitchFamily="2" charset="2"/>
              <a:buChar char="§"/>
              <a:defRPr/>
            </a:pPr>
            <a:r>
              <a:rPr lang="en-US" altLang="zh-TW" sz="3200" b="1" i="1">
                <a:solidFill>
                  <a:schemeClr val="tx2"/>
                </a:solidFill>
                <a:latin typeface="Arial" pitchFamily="34" charset="0"/>
                <a:ea typeface="新細明體" pitchFamily="18" charset="-120"/>
              </a:rPr>
              <a:t>p</a:t>
            </a:r>
            <a:r>
              <a:rPr lang="en-US" altLang="zh-TW" sz="3200" b="1" i="1" baseline="-25000">
                <a:solidFill>
                  <a:schemeClr val="tx2"/>
                </a:solidFill>
                <a:latin typeface="Arial" pitchFamily="34" charset="0"/>
                <a:ea typeface="新細明體" pitchFamily="18" charset="-120"/>
              </a:rPr>
              <a:t>1</a:t>
            </a:r>
            <a:r>
              <a:rPr lang="en-US" altLang="zh-TW" sz="3200" b="1" i="1">
                <a:solidFill>
                  <a:schemeClr val="tx2"/>
                </a:solidFill>
                <a:latin typeface="Arial" pitchFamily="34" charset="0"/>
                <a:ea typeface="新細明體" pitchFamily="18" charset="-120"/>
              </a:rPr>
              <a:t>, p</a:t>
            </a:r>
            <a:r>
              <a:rPr lang="en-US" altLang="zh-TW" sz="3200" b="1" i="1" baseline="-25000">
                <a:solidFill>
                  <a:schemeClr val="tx2"/>
                </a:solidFill>
                <a:latin typeface="Arial" pitchFamily="34" charset="0"/>
                <a:ea typeface="新細明體" pitchFamily="18" charset="-120"/>
              </a:rPr>
              <a:t>2</a:t>
            </a:r>
            <a:r>
              <a:rPr lang="en-US" altLang="zh-TW" sz="3200" b="1" i="1">
                <a:solidFill>
                  <a:schemeClr val="tx2"/>
                </a:solidFill>
                <a:latin typeface="Arial" pitchFamily="34" charset="0"/>
                <a:ea typeface="新細明體" pitchFamily="18" charset="-120"/>
              </a:rPr>
              <a:t> = Pressure </a:t>
            </a:r>
            <a:r>
              <a:rPr lang="en-US" altLang="zh-TW" sz="3200" b="1" i="1">
                <a:solidFill>
                  <a:srgbClr val="002060"/>
                </a:solidFill>
                <a:latin typeface="Arial" pitchFamily="34" charset="0"/>
                <a:ea typeface="新細明體" pitchFamily="18" charset="-120"/>
              </a:rPr>
              <a:t>N/m</a:t>
            </a:r>
            <a:r>
              <a:rPr lang="en-US" altLang="zh-TW" sz="3200" b="1" i="1" baseline="30000">
                <a:solidFill>
                  <a:srgbClr val="002060"/>
                </a:solidFill>
                <a:latin typeface="Arial" pitchFamily="34" charset="0"/>
                <a:ea typeface="新細明體" pitchFamily="18" charset="-120"/>
              </a:rPr>
              <a:t>2</a:t>
            </a:r>
          </a:p>
          <a:p>
            <a:pPr marL="381000" indent="-285750" defTabSz="285750">
              <a:spcBef>
                <a:spcPct val="20000"/>
              </a:spcBef>
              <a:buClr>
                <a:schemeClr val="tx1"/>
              </a:buClr>
              <a:buFont typeface="Wingdings" pitchFamily="2" charset="2"/>
              <a:buChar char="§"/>
              <a:defRPr/>
            </a:pPr>
            <a:r>
              <a:rPr lang="en-US" altLang="zh-TW" sz="3200" b="1" i="1">
                <a:solidFill>
                  <a:schemeClr val="tx2"/>
                </a:solidFill>
                <a:latin typeface="Arial" pitchFamily="34" charset="0"/>
                <a:ea typeface="新細明體" pitchFamily="18" charset="-120"/>
              </a:rPr>
              <a:t>v</a:t>
            </a:r>
            <a:r>
              <a:rPr lang="en-US" altLang="zh-TW" sz="3200" b="1" i="1" baseline="-25000">
                <a:solidFill>
                  <a:schemeClr val="tx2"/>
                </a:solidFill>
                <a:latin typeface="Arial" pitchFamily="34" charset="0"/>
                <a:ea typeface="新細明體" pitchFamily="18" charset="-120"/>
              </a:rPr>
              <a:t>1</a:t>
            </a:r>
            <a:r>
              <a:rPr lang="en-US" altLang="zh-TW" sz="3200" b="1" i="1">
                <a:solidFill>
                  <a:schemeClr val="tx2"/>
                </a:solidFill>
                <a:latin typeface="Arial" pitchFamily="34" charset="0"/>
                <a:ea typeface="新細明體" pitchFamily="18" charset="-120"/>
              </a:rPr>
              <a:t>, v</a:t>
            </a:r>
            <a:r>
              <a:rPr lang="en-US" altLang="zh-TW" sz="3200" b="1" i="1" baseline="-25000">
                <a:solidFill>
                  <a:schemeClr val="tx2"/>
                </a:solidFill>
                <a:latin typeface="Arial" pitchFamily="34" charset="0"/>
                <a:ea typeface="新細明體" pitchFamily="18" charset="-120"/>
              </a:rPr>
              <a:t>2</a:t>
            </a:r>
            <a:r>
              <a:rPr lang="en-US" altLang="zh-TW" sz="3200" b="1" i="1">
                <a:solidFill>
                  <a:schemeClr val="tx2"/>
                </a:solidFill>
                <a:latin typeface="Arial" pitchFamily="34" charset="0"/>
                <a:ea typeface="新細明體" pitchFamily="18" charset="-120"/>
              </a:rPr>
              <a:t> = Specific Volume </a:t>
            </a:r>
            <a:r>
              <a:rPr lang="en-US" altLang="zh-TW" sz="3200" b="1" i="1">
                <a:solidFill>
                  <a:srgbClr val="002060"/>
                </a:solidFill>
                <a:latin typeface="Arial" pitchFamily="34" charset="0"/>
                <a:ea typeface="新細明體" pitchFamily="18" charset="-120"/>
              </a:rPr>
              <a:t>m</a:t>
            </a:r>
            <a:r>
              <a:rPr lang="en-US" altLang="zh-TW" sz="3200" b="1" i="1" baseline="30000">
                <a:solidFill>
                  <a:srgbClr val="002060"/>
                </a:solidFill>
                <a:latin typeface="Arial" pitchFamily="34" charset="0"/>
                <a:ea typeface="新細明體" pitchFamily="18" charset="-120"/>
              </a:rPr>
              <a:t>3</a:t>
            </a:r>
            <a:r>
              <a:rPr lang="en-US" altLang="zh-TW" sz="3200" b="1" i="1">
                <a:solidFill>
                  <a:srgbClr val="002060"/>
                </a:solidFill>
                <a:latin typeface="Arial" pitchFamily="34" charset="0"/>
                <a:ea typeface="新細明體" pitchFamily="18" charset="-120"/>
              </a:rPr>
              <a:t>/kg</a:t>
            </a:r>
          </a:p>
          <a:p>
            <a:pPr marL="381000" indent="-285750" defTabSz="285750">
              <a:spcBef>
                <a:spcPct val="20000"/>
              </a:spcBef>
              <a:buClr>
                <a:schemeClr val="tx1"/>
              </a:buClr>
              <a:buFont typeface="Wingdings" pitchFamily="2" charset="2"/>
              <a:buChar char="§"/>
              <a:defRPr/>
            </a:pPr>
            <a:r>
              <a:rPr lang="en-US" altLang="zh-TW" sz="3200" b="1" i="1">
                <a:solidFill>
                  <a:schemeClr val="tx2"/>
                </a:solidFill>
                <a:latin typeface="Arial" pitchFamily="34" charset="0"/>
                <a:ea typeface="新細明體" pitchFamily="18" charset="-120"/>
              </a:rPr>
              <a:t>A</a:t>
            </a:r>
            <a:r>
              <a:rPr lang="en-US" altLang="zh-TW" sz="3200" b="1" i="1" baseline="-25000">
                <a:solidFill>
                  <a:schemeClr val="tx2"/>
                </a:solidFill>
                <a:latin typeface="Arial" pitchFamily="34" charset="0"/>
                <a:ea typeface="新細明體" pitchFamily="18" charset="-120"/>
              </a:rPr>
              <a:t>1</a:t>
            </a:r>
            <a:r>
              <a:rPr lang="en-US" altLang="zh-TW" sz="3200" b="1" i="1">
                <a:solidFill>
                  <a:schemeClr val="tx2"/>
                </a:solidFill>
                <a:latin typeface="Arial" pitchFamily="34" charset="0"/>
                <a:ea typeface="新細明體" pitchFamily="18" charset="-120"/>
              </a:rPr>
              <a:t>, A</a:t>
            </a:r>
            <a:r>
              <a:rPr lang="en-US" altLang="zh-TW" sz="3200" b="1" i="1" baseline="-25000">
                <a:solidFill>
                  <a:schemeClr val="tx2"/>
                </a:solidFill>
                <a:latin typeface="Arial" pitchFamily="34" charset="0"/>
                <a:ea typeface="新細明體" pitchFamily="18" charset="-120"/>
              </a:rPr>
              <a:t>2</a:t>
            </a:r>
            <a:r>
              <a:rPr lang="en-US" altLang="zh-TW" sz="3200" b="1" i="1">
                <a:solidFill>
                  <a:schemeClr val="tx2"/>
                </a:solidFill>
                <a:latin typeface="Arial" pitchFamily="34" charset="0"/>
                <a:ea typeface="新細明體" pitchFamily="18" charset="-120"/>
              </a:rPr>
              <a:t> = Area </a:t>
            </a:r>
            <a:r>
              <a:rPr lang="en-US" altLang="zh-TW" sz="3200" b="1" i="1">
                <a:solidFill>
                  <a:srgbClr val="002060"/>
                </a:solidFill>
                <a:latin typeface="Arial" pitchFamily="34" charset="0"/>
                <a:ea typeface="新細明體" pitchFamily="18" charset="-120"/>
              </a:rPr>
              <a:t>m</a:t>
            </a:r>
            <a:r>
              <a:rPr lang="en-US" altLang="zh-TW" sz="3200" b="1" i="1" baseline="30000">
                <a:solidFill>
                  <a:srgbClr val="002060"/>
                </a:solidFill>
                <a:latin typeface="Arial" pitchFamily="34" charset="0"/>
                <a:ea typeface="新細明體" pitchFamily="18" charset="-120"/>
              </a:rPr>
              <a:t>2</a:t>
            </a:r>
          </a:p>
          <a:p>
            <a:pPr marL="381000" indent="-285750" defTabSz="285750">
              <a:spcBef>
                <a:spcPct val="20000"/>
              </a:spcBef>
              <a:buClr>
                <a:schemeClr val="tx1"/>
              </a:buClr>
              <a:buFont typeface="Wingdings" pitchFamily="2" charset="2"/>
              <a:buChar char="§"/>
              <a:defRPr/>
            </a:pPr>
            <a:r>
              <a:rPr lang="en-US" altLang="zh-TW" sz="3200" b="1" i="1">
                <a:solidFill>
                  <a:schemeClr val="tx2"/>
                </a:solidFill>
                <a:latin typeface="Arial" pitchFamily="34" charset="0"/>
                <a:ea typeface="新細明體" pitchFamily="18" charset="-120"/>
              </a:rPr>
              <a:t>Z</a:t>
            </a:r>
            <a:r>
              <a:rPr lang="en-US" altLang="zh-TW" sz="3200" b="1" i="1" baseline="-25000">
                <a:solidFill>
                  <a:schemeClr val="tx2"/>
                </a:solidFill>
                <a:latin typeface="Arial" pitchFamily="34" charset="0"/>
                <a:ea typeface="新細明體" pitchFamily="18" charset="-120"/>
              </a:rPr>
              <a:t>1</a:t>
            </a:r>
            <a:r>
              <a:rPr lang="en-US" altLang="zh-TW" sz="3200" b="1" i="1">
                <a:solidFill>
                  <a:schemeClr val="tx2"/>
                </a:solidFill>
                <a:latin typeface="Arial" pitchFamily="34" charset="0"/>
                <a:ea typeface="新細明體" pitchFamily="18" charset="-120"/>
              </a:rPr>
              <a:t>, Z</a:t>
            </a:r>
            <a:r>
              <a:rPr lang="en-US" altLang="zh-TW" sz="3200" b="1" i="1" baseline="-25000">
                <a:solidFill>
                  <a:schemeClr val="tx2"/>
                </a:solidFill>
                <a:latin typeface="Arial" pitchFamily="34" charset="0"/>
                <a:ea typeface="新細明體" pitchFamily="18" charset="-120"/>
              </a:rPr>
              <a:t>2</a:t>
            </a:r>
            <a:r>
              <a:rPr lang="en-US" altLang="zh-TW" sz="3200" b="1" i="1">
                <a:solidFill>
                  <a:schemeClr val="tx2"/>
                </a:solidFill>
                <a:latin typeface="Arial" pitchFamily="34" charset="0"/>
                <a:ea typeface="新細明體" pitchFamily="18" charset="-120"/>
              </a:rPr>
              <a:t> = Height </a:t>
            </a:r>
            <a:r>
              <a:rPr lang="en-US" altLang="zh-TW" sz="3200" b="1" i="1">
                <a:solidFill>
                  <a:srgbClr val="002060"/>
                </a:solidFill>
                <a:latin typeface="Arial" pitchFamily="34" charset="0"/>
                <a:ea typeface="新細明體" pitchFamily="18" charset="-120"/>
              </a:rPr>
              <a:t>m</a:t>
            </a:r>
          </a:p>
          <a:p>
            <a:pPr marL="381000" indent="-285750" defTabSz="285750">
              <a:spcBef>
                <a:spcPct val="20000"/>
              </a:spcBef>
              <a:buClr>
                <a:schemeClr val="tx1"/>
              </a:buClr>
              <a:buFont typeface="Wingdings" pitchFamily="2" charset="2"/>
              <a:buChar char="§"/>
              <a:defRPr/>
            </a:pPr>
            <a:endParaRPr lang="en-US" altLang="zh-TW" sz="3200" b="1" i="1">
              <a:solidFill>
                <a:schemeClr val="tx2"/>
              </a:solidFill>
              <a:latin typeface="Arial" pitchFamily="34" charset="0"/>
              <a:ea typeface="新細明體" pitchFamily="18" charset="-120"/>
            </a:endParaRPr>
          </a:p>
          <a:p>
            <a:pPr marL="381000" indent="-285750" defTabSz="285750">
              <a:spcBef>
                <a:spcPct val="20000"/>
              </a:spcBef>
              <a:buClr>
                <a:schemeClr val="tx1"/>
              </a:buClr>
              <a:buFont typeface="Wingdings" pitchFamily="2" charset="2"/>
              <a:buChar char="§"/>
              <a:defRPr/>
            </a:pPr>
            <a:endParaRPr lang="zh-TW" altLang="en-US" sz="4000" b="1">
              <a:latin typeface="Arial" pitchFamily="34" charset="0"/>
              <a:ea typeface="新細明體" pitchFamily="18" charset="-120"/>
            </a:endParaRPr>
          </a:p>
        </p:txBody>
      </p:sp>
      <p:sp>
        <p:nvSpPr>
          <p:cNvPr id="4" name="Footer Placeholder 3"/>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762000" y="228600"/>
            <a:ext cx="7772400" cy="700088"/>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algn="ctr">
              <a:defRPr/>
            </a:pPr>
            <a:r>
              <a:rPr lang="en-US" altLang="zh-TW" sz="3200" b="1" kern="0" dirty="0">
                <a:solidFill>
                  <a:srgbClr val="FF3300"/>
                </a:solidFill>
                <a:latin typeface="Arial" pitchFamily="34" charset="0"/>
                <a:ea typeface="PMingLiU" pitchFamily="18" charset="-120"/>
                <a:cs typeface="+mj-cs"/>
              </a:rPr>
              <a:t>Steady Flow Process</a:t>
            </a:r>
          </a:p>
        </p:txBody>
      </p:sp>
      <p:sp>
        <p:nvSpPr>
          <p:cNvPr id="3" name="Rectangle 3"/>
          <p:cNvSpPr txBox="1">
            <a:spLocks noChangeArrowheads="1"/>
          </p:cNvSpPr>
          <p:nvPr/>
        </p:nvSpPr>
        <p:spPr bwMode="auto">
          <a:xfrm>
            <a:off x="685800" y="1143000"/>
            <a:ext cx="7958138" cy="5357813"/>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marL="381000" indent="-285750" defTabSz="285750">
              <a:spcBef>
                <a:spcPct val="20000"/>
              </a:spcBef>
              <a:buClr>
                <a:schemeClr val="tx1"/>
              </a:buClr>
              <a:buFont typeface="Wingdings" pitchFamily="2" charset="2"/>
              <a:buChar char="§"/>
              <a:defRPr/>
            </a:pPr>
            <a:r>
              <a:rPr lang="en-US" altLang="zh-TW" sz="2800" b="1" kern="0" dirty="0">
                <a:latin typeface="Arial" pitchFamily="34" charset="0"/>
                <a:ea typeface="新細明體" pitchFamily="18" charset="-120"/>
              </a:rPr>
              <a:t>Mass Conservation</a:t>
            </a:r>
          </a:p>
          <a:p>
            <a:pPr marL="838200" lvl="1" indent="-285750" defTabSz="285750">
              <a:spcBef>
                <a:spcPct val="20000"/>
              </a:spcBef>
              <a:buClr>
                <a:schemeClr val="tx1"/>
              </a:buClr>
              <a:buFont typeface="Wingdings" pitchFamily="2" charset="2"/>
              <a:buChar char="§"/>
              <a:defRPr/>
            </a:pPr>
            <a:r>
              <a:rPr lang="en-US" altLang="zh-TW" sz="2800" b="1" kern="0" dirty="0">
                <a:latin typeface="Arial" pitchFamily="34" charset="0"/>
                <a:ea typeface="新細明體" pitchFamily="18" charset="-120"/>
              </a:rPr>
              <a:t>If there is no accumulation of mass within the control volume, the mass flow rate entering must equal the mass flow rate leaving.</a:t>
            </a:r>
          </a:p>
          <a:p>
            <a:pPr marL="838200" lvl="1" indent="-285750" defTabSz="285750">
              <a:spcBef>
                <a:spcPct val="20000"/>
              </a:spcBef>
              <a:buClr>
                <a:schemeClr val="tx1"/>
              </a:buClr>
              <a:defRPr/>
            </a:pPr>
            <a:endParaRPr lang="zh-TW" altLang="en-US" sz="2800" b="1" kern="0" dirty="0">
              <a:latin typeface="Arial" pitchFamily="34" charset="0"/>
              <a:ea typeface="新細明體" pitchFamily="18" charset="-120"/>
            </a:endParaRPr>
          </a:p>
        </p:txBody>
      </p:sp>
      <p:graphicFrame>
        <p:nvGraphicFramePr>
          <p:cNvPr id="5122" name="Object 3">
            <a:hlinkClick r:id="" action="ppaction://ole?verb=0"/>
          </p:cNvPr>
          <p:cNvGraphicFramePr>
            <a:graphicFrameLocks/>
          </p:cNvGraphicFramePr>
          <p:nvPr/>
        </p:nvGraphicFramePr>
        <p:xfrm>
          <a:off x="3187700" y="3913188"/>
          <a:ext cx="2619375" cy="1301750"/>
        </p:xfrm>
        <a:graphic>
          <a:graphicData uri="http://schemas.openxmlformats.org/presentationml/2006/ole">
            <p:oleObj spid="_x0000_s5122" name="Equation" r:id="rId3" imgW="838080" imgH="393480" progId="Equation.3">
              <p:embed/>
            </p:oleObj>
          </a:graphicData>
        </a:graphic>
      </p:graphicFrame>
      <p:sp>
        <p:nvSpPr>
          <p:cNvPr id="5" name="Footer Placeholder 4"/>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762000" y="228600"/>
            <a:ext cx="7772400" cy="700088"/>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algn="ctr">
              <a:defRPr/>
            </a:pPr>
            <a:r>
              <a:rPr lang="en-US" altLang="zh-TW" sz="3200" b="1" kern="0" dirty="0">
                <a:solidFill>
                  <a:srgbClr val="FF3300"/>
                </a:solidFill>
                <a:latin typeface="Arial" pitchFamily="34" charset="0"/>
                <a:ea typeface="PMingLiU" pitchFamily="18" charset="-120"/>
                <a:cs typeface="+mj-cs"/>
              </a:rPr>
              <a:t>Steady Flow Process</a:t>
            </a:r>
          </a:p>
        </p:txBody>
      </p:sp>
      <p:sp>
        <p:nvSpPr>
          <p:cNvPr id="3" name="Rectangle 3"/>
          <p:cNvSpPr txBox="1">
            <a:spLocks noChangeArrowheads="1"/>
          </p:cNvSpPr>
          <p:nvPr/>
        </p:nvSpPr>
        <p:spPr bwMode="auto">
          <a:xfrm>
            <a:off x="685800" y="1143000"/>
            <a:ext cx="7958138" cy="5357813"/>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marL="381000" indent="-285750" defTabSz="285750">
              <a:spcBef>
                <a:spcPct val="20000"/>
              </a:spcBef>
              <a:buClr>
                <a:schemeClr val="tx1"/>
              </a:buClr>
              <a:buFont typeface="Wingdings" pitchFamily="2" charset="2"/>
              <a:buChar char="§"/>
              <a:defRPr/>
            </a:pPr>
            <a:r>
              <a:rPr lang="en-US" altLang="zh-TW" sz="2800" b="1" kern="0" dirty="0">
                <a:latin typeface="Arial" pitchFamily="34" charset="0"/>
                <a:ea typeface="新細明體" pitchFamily="18" charset="-120"/>
              </a:rPr>
              <a:t>Energy Conservation</a:t>
            </a:r>
          </a:p>
          <a:p>
            <a:pPr marL="838200" lvl="1" indent="-285750" defTabSz="285750">
              <a:spcBef>
                <a:spcPct val="20000"/>
              </a:spcBef>
              <a:buClr>
                <a:schemeClr val="tx1"/>
              </a:buClr>
              <a:buFont typeface="Wingdings" pitchFamily="2" charset="2"/>
              <a:buChar char="§"/>
              <a:defRPr/>
            </a:pPr>
            <a:r>
              <a:rPr lang="en-US" altLang="zh-TW" sz="2800" b="1" kern="0" dirty="0">
                <a:latin typeface="Arial" pitchFamily="34" charset="0"/>
                <a:ea typeface="新細明體" pitchFamily="18" charset="-120"/>
              </a:rPr>
              <a:t>Heat (Q) </a:t>
            </a:r>
          </a:p>
          <a:p>
            <a:pPr marL="838200" lvl="1" indent="-285750" defTabSz="285750">
              <a:spcBef>
                <a:spcPct val="20000"/>
              </a:spcBef>
              <a:buClr>
                <a:schemeClr val="tx1"/>
              </a:buClr>
              <a:buFont typeface="Wingdings" pitchFamily="2" charset="2"/>
              <a:buChar char="§"/>
              <a:defRPr/>
            </a:pPr>
            <a:r>
              <a:rPr lang="en-US" altLang="zh-TW" sz="2800" b="1" kern="0" dirty="0">
                <a:latin typeface="Arial" pitchFamily="34" charset="0"/>
                <a:ea typeface="新細明體" pitchFamily="18" charset="-120"/>
              </a:rPr>
              <a:t>Work (W)</a:t>
            </a:r>
          </a:p>
          <a:p>
            <a:pPr marL="838200" lvl="1" indent="-285750" defTabSz="285750">
              <a:spcBef>
                <a:spcPct val="20000"/>
              </a:spcBef>
              <a:buClr>
                <a:schemeClr val="tx1"/>
              </a:buClr>
              <a:buFont typeface="Wingdings" pitchFamily="2" charset="2"/>
              <a:buChar char="§"/>
              <a:defRPr/>
            </a:pPr>
            <a:r>
              <a:rPr lang="en-US" altLang="zh-TW" sz="2800" b="1" kern="0" dirty="0">
                <a:latin typeface="Arial" pitchFamily="34" charset="0"/>
                <a:ea typeface="新細明體" pitchFamily="18" charset="-120"/>
              </a:rPr>
              <a:t>Internal Energy (u)</a:t>
            </a:r>
          </a:p>
          <a:p>
            <a:pPr marL="838200" lvl="1" indent="-285750" defTabSz="285750">
              <a:spcBef>
                <a:spcPct val="20000"/>
              </a:spcBef>
              <a:buClr>
                <a:schemeClr val="tx1"/>
              </a:buClr>
              <a:buFont typeface="Wingdings" pitchFamily="2" charset="2"/>
              <a:buChar char="§"/>
              <a:defRPr/>
            </a:pPr>
            <a:r>
              <a:rPr lang="en-US" altLang="zh-TW" sz="2800" b="1" kern="0" dirty="0">
                <a:latin typeface="Arial" pitchFamily="34" charset="0"/>
                <a:ea typeface="新細明體" pitchFamily="18" charset="-120"/>
              </a:rPr>
              <a:t>Flow Energy (</a:t>
            </a:r>
            <a:r>
              <a:rPr lang="en-US" altLang="zh-TW" sz="2800" b="1" kern="0" dirty="0" err="1">
                <a:latin typeface="Arial" pitchFamily="34" charset="0"/>
                <a:ea typeface="新細明體" pitchFamily="18" charset="-120"/>
              </a:rPr>
              <a:t>pV</a:t>
            </a:r>
            <a:r>
              <a:rPr lang="en-US" altLang="zh-TW" sz="2800" b="1" kern="0" dirty="0">
                <a:latin typeface="Arial" pitchFamily="34" charset="0"/>
                <a:ea typeface="新細明體" pitchFamily="18" charset="-120"/>
              </a:rPr>
              <a:t>)  </a:t>
            </a:r>
          </a:p>
          <a:p>
            <a:pPr marL="838200" lvl="1" indent="-285750" defTabSz="285750">
              <a:spcBef>
                <a:spcPct val="20000"/>
              </a:spcBef>
              <a:buClr>
                <a:schemeClr val="tx1"/>
              </a:buClr>
              <a:buFont typeface="Wingdings" pitchFamily="2" charset="2"/>
              <a:buChar char="§"/>
              <a:defRPr/>
            </a:pPr>
            <a:r>
              <a:rPr lang="en-US" altLang="zh-TW" sz="2800" b="1" kern="0" dirty="0">
                <a:latin typeface="Arial" pitchFamily="34" charset="0"/>
                <a:ea typeface="新細明體" pitchFamily="18" charset="-120"/>
              </a:rPr>
              <a:t>Potential Energy (</a:t>
            </a:r>
            <a:r>
              <a:rPr lang="en-US" altLang="zh-TW" sz="2800" b="1" kern="0" dirty="0" err="1">
                <a:latin typeface="Arial" pitchFamily="34" charset="0"/>
                <a:ea typeface="新細明體" pitchFamily="18" charset="-120"/>
              </a:rPr>
              <a:t>gZ</a:t>
            </a:r>
            <a:r>
              <a:rPr lang="en-US" altLang="zh-TW" sz="2800" b="1" kern="0" dirty="0">
                <a:latin typeface="Arial" pitchFamily="34" charset="0"/>
                <a:ea typeface="新細明體" pitchFamily="18" charset="-120"/>
              </a:rPr>
              <a:t>) </a:t>
            </a:r>
          </a:p>
          <a:p>
            <a:pPr marL="838200" lvl="1" indent="-285750" defTabSz="285750">
              <a:spcBef>
                <a:spcPct val="20000"/>
              </a:spcBef>
              <a:buClr>
                <a:schemeClr val="tx1"/>
              </a:buClr>
              <a:buFont typeface="Wingdings" pitchFamily="2" charset="2"/>
              <a:buChar char="§"/>
              <a:defRPr/>
            </a:pPr>
            <a:r>
              <a:rPr lang="en-US" altLang="zh-TW" sz="2800" b="1" kern="0" dirty="0">
                <a:latin typeface="Arial" pitchFamily="34" charset="0"/>
                <a:ea typeface="新細明體" pitchFamily="18" charset="-120"/>
              </a:rPr>
              <a:t>Kinetic Energy</a:t>
            </a:r>
          </a:p>
          <a:p>
            <a:pPr marL="838200" lvl="1" indent="-285750" defTabSz="285750">
              <a:spcBef>
                <a:spcPct val="20000"/>
              </a:spcBef>
              <a:buClr>
                <a:schemeClr val="tx1"/>
              </a:buClr>
              <a:defRPr/>
            </a:pPr>
            <a:endParaRPr lang="zh-TW" altLang="en-US" sz="2800" b="1" kern="0" dirty="0">
              <a:latin typeface="Arial" pitchFamily="34" charset="0"/>
              <a:ea typeface="新細明體" pitchFamily="18" charset="-120"/>
            </a:endParaRPr>
          </a:p>
        </p:txBody>
      </p:sp>
      <p:sp>
        <p:nvSpPr>
          <p:cNvPr id="4" name="Footer Placeholder 3"/>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762000" y="228600"/>
            <a:ext cx="7772400" cy="700088"/>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algn="ctr">
              <a:defRPr/>
            </a:pPr>
            <a:r>
              <a:rPr lang="en-US" altLang="zh-TW" sz="3200" b="1" kern="0" dirty="0">
                <a:solidFill>
                  <a:srgbClr val="FF3300"/>
                </a:solidFill>
                <a:latin typeface="Arial" pitchFamily="34" charset="0"/>
                <a:ea typeface="PMingLiU" pitchFamily="18" charset="-120"/>
                <a:cs typeface="+mj-cs"/>
              </a:rPr>
              <a:t>Steady Flow Process</a:t>
            </a:r>
          </a:p>
        </p:txBody>
      </p:sp>
      <p:graphicFrame>
        <p:nvGraphicFramePr>
          <p:cNvPr id="6146" name="Object 3">
            <a:hlinkClick r:id="" action="ppaction://ole?verb=0"/>
          </p:cNvPr>
          <p:cNvGraphicFramePr>
            <a:graphicFrameLocks/>
          </p:cNvGraphicFramePr>
          <p:nvPr/>
        </p:nvGraphicFramePr>
        <p:xfrm>
          <a:off x="0" y="2000250"/>
          <a:ext cx="9144000" cy="1357313"/>
        </p:xfrm>
        <a:graphic>
          <a:graphicData uri="http://schemas.openxmlformats.org/presentationml/2006/ole">
            <p:oleObj spid="_x0000_s6146" name="Equation" r:id="rId3" imgW="3238200" imgH="393480" progId="Equation.3">
              <p:embed/>
            </p:oleObj>
          </a:graphicData>
        </a:graphic>
      </p:graphicFrame>
      <p:graphicFrame>
        <p:nvGraphicFramePr>
          <p:cNvPr id="6147" name="Object 3">
            <a:hlinkClick r:id="" action="ppaction://ole?verb=0"/>
          </p:cNvPr>
          <p:cNvGraphicFramePr>
            <a:graphicFrameLocks/>
          </p:cNvGraphicFramePr>
          <p:nvPr/>
        </p:nvGraphicFramePr>
        <p:xfrm>
          <a:off x="0" y="4000500"/>
          <a:ext cx="9144000" cy="1357313"/>
        </p:xfrm>
        <a:graphic>
          <a:graphicData uri="http://schemas.openxmlformats.org/presentationml/2006/ole">
            <p:oleObj spid="_x0000_s6147" name="Equation" r:id="rId4" imgW="2450880" imgH="393480" progId="Equation.3">
              <p:embed/>
            </p:oleObj>
          </a:graphicData>
        </a:graphic>
      </p:graphicFrame>
      <p:sp>
        <p:nvSpPr>
          <p:cNvPr id="5" name="Footer Placeholder 4"/>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714375" y="228600"/>
            <a:ext cx="7929563" cy="700088"/>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algn="ctr">
              <a:defRPr/>
            </a:pPr>
            <a:r>
              <a:rPr lang="en-US" altLang="zh-TW" sz="3200" b="1" kern="0" dirty="0">
                <a:solidFill>
                  <a:srgbClr val="FF3300"/>
                </a:solidFill>
                <a:latin typeface="Arial" pitchFamily="34" charset="0"/>
                <a:ea typeface="PMingLiU" pitchFamily="18" charset="-120"/>
                <a:cs typeface="+mj-cs"/>
              </a:rPr>
              <a:t>Application of Steady Flow Process</a:t>
            </a:r>
          </a:p>
        </p:txBody>
      </p:sp>
      <p:sp>
        <p:nvSpPr>
          <p:cNvPr id="3" name="Rectangle 3"/>
          <p:cNvSpPr txBox="1">
            <a:spLocks noChangeArrowheads="1"/>
          </p:cNvSpPr>
          <p:nvPr/>
        </p:nvSpPr>
        <p:spPr bwMode="auto">
          <a:xfrm>
            <a:off x="714375" y="1143000"/>
            <a:ext cx="7929563" cy="5357813"/>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marL="838200" lvl="1" indent="-285750" defTabSz="285750">
              <a:spcBef>
                <a:spcPct val="20000"/>
              </a:spcBef>
              <a:buClr>
                <a:schemeClr val="tx1"/>
              </a:buClr>
              <a:buFont typeface="Wingdings" pitchFamily="2" charset="2"/>
              <a:buChar char="§"/>
              <a:defRPr/>
            </a:pPr>
            <a:r>
              <a:rPr lang="en-US" altLang="zh-TW" sz="2800" b="1" kern="0" dirty="0">
                <a:latin typeface="Arial" pitchFamily="34" charset="0"/>
                <a:ea typeface="新細明體" pitchFamily="18" charset="-120"/>
              </a:rPr>
              <a:t>Boiler</a:t>
            </a:r>
          </a:p>
          <a:p>
            <a:pPr marL="838200" lvl="1" indent="-285750" defTabSz="285750">
              <a:spcBef>
                <a:spcPct val="20000"/>
              </a:spcBef>
              <a:buClr>
                <a:schemeClr val="tx1"/>
              </a:buClr>
              <a:buFont typeface="Wingdings" pitchFamily="2" charset="2"/>
              <a:buChar char="§"/>
              <a:defRPr/>
            </a:pPr>
            <a:r>
              <a:rPr lang="en-US" altLang="zh-TW" sz="2800" b="1" kern="0" dirty="0">
                <a:latin typeface="Arial" pitchFamily="34" charset="0"/>
                <a:ea typeface="新細明體" pitchFamily="18" charset="-120"/>
              </a:rPr>
              <a:t>Turbine</a:t>
            </a:r>
          </a:p>
          <a:p>
            <a:pPr marL="838200" lvl="1" indent="-285750" defTabSz="285750">
              <a:spcBef>
                <a:spcPct val="20000"/>
              </a:spcBef>
              <a:buClr>
                <a:schemeClr val="tx1"/>
              </a:buClr>
              <a:buFont typeface="Wingdings" pitchFamily="2" charset="2"/>
              <a:buChar char="§"/>
              <a:defRPr/>
            </a:pPr>
            <a:r>
              <a:rPr lang="en-US" altLang="zh-TW" sz="2800" b="1" kern="0" dirty="0">
                <a:latin typeface="Arial" pitchFamily="34" charset="0"/>
                <a:ea typeface="新細明體" pitchFamily="18" charset="-120"/>
              </a:rPr>
              <a:t>Condenser</a:t>
            </a:r>
          </a:p>
          <a:p>
            <a:pPr marL="838200" lvl="1" indent="-285750" defTabSz="285750">
              <a:spcBef>
                <a:spcPct val="20000"/>
              </a:spcBef>
              <a:buClr>
                <a:schemeClr val="tx1"/>
              </a:buClr>
              <a:buFont typeface="Wingdings" pitchFamily="2" charset="2"/>
              <a:buChar char="§"/>
              <a:defRPr/>
            </a:pPr>
            <a:r>
              <a:rPr lang="en-US" altLang="zh-TW" sz="2800" b="1" kern="0" dirty="0">
                <a:latin typeface="Arial" pitchFamily="34" charset="0"/>
                <a:ea typeface="新細明體" pitchFamily="18" charset="-120"/>
              </a:rPr>
              <a:t>Pump</a:t>
            </a:r>
          </a:p>
          <a:p>
            <a:pPr marL="838200" lvl="1" indent="-285750" defTabSz="285750">
              <a:spcBef>
                <a:spcPct val="20000"/>
              </a:spcBef>
              <a:buClr>
                <a:schemeClr val="tx1"/>
              </a:buClr>
              <a:buFont typeface="Wingdings" pitchFamily="2" charset="2"/>
              <a:buChar char="§"/>
              <a:defRPr/>
            </a:pPr>
            <a:r>
              <a:rPr lang="en-US" altLang="zh-TW" sz="2800" b="1" kern="0" dirty="0">
                <a:latin typeface="Arial" pitchFamily="34" charset="0"/>
                <a:ea typeface="新細明體" pitchFamily="18" charset="-120"/>
              </a:rPr>
              <a:t>Compressor</a:t>
            </a:r>
          </a:p>
          <a:p>
            <a:pPr marL="838200" lvl="1" indent="-285750" defTabSz="285750">
              <a:spcBef>
                <a:spcPct val="20000"/>
              </a:spcBef>
              <a:buClr>
                <a:schemeClr val="tx1"/>
              </a:buClr>
              <a:buFont typeface="Wingdings" pitchFamily="2" charset="2"/>
              <a:buChar char="§"/>
              <a:defRPr/>
            </a:pPr>
            <a:r>
              <a:rPr lang="en-US" altLang="zh-TW" sz="2800" b="1" kern="0">
                <a:latin typeface="Arial" pitchFamily="34" charset="0"/>
                <a:ea typeface="新細明體" pitchFamily="18" charset="-120"/>
              </a:rPr>
              <a:t>Nozzle</a:t>
            </a:r>
          </a:p>
          <a:p>
            <a:pPr marL="838200" lvl="1" indent="-285750" defTabSz="285750">
              <a:spcBef>
                <a:spcPct val="20000"/>
              </a:spcBef>
              <a:buClr>
                <a:schemeClr val="tx1"/>
              </a:buClr>
              <a:defRPr/>
            </a:pPr>
            <a:endParaRPr lang="en-US" altLang="zh-TW" sz="2800" b="1" kern="0" dirty="0">
              <a:latin typeface="Arial" pitchFamily="34" charset="0"/>
              <a:ea typeface="新細明體" pitchFamily="18" charset="-120"/>
            </a:endParaRPr>
          </a:p>
          <a:p>
            <a:pPr marL="838200" lvl="1" indent="-285750" defTabSz="285750">
              <a:spcBef>
                <a:spcPct val="20000"/>
              </a:spcBef>
              <a:buClr>
                <a:schemeClr val="tx1"/>
              </a:buClr>
              <a:buFont typeface="Wingdings" pitchFamily="2" charset="2"/>
              <a:buChar char="§"/>
              <a:defRPr/>
            </a:pPr>
            <a:endParaRPr lang="en-US" altLang="zh-TW" sz="2800" b="1" kern="0" dirty="0">
              <a:latin typeface="Arial" pitchFamily="34" charset="0"/>
              <a:ea typeface="新細明體" pitchFamily="18" charset="-120"/>
            </a:endParaRPr>
          </a:p>
          <a:p>
            <a:pPr marL="838200" lvl="1" indent="-285750" defTabSz="285750">
              <a:spcBef>
                <a:spcPct val="20000"/>
              </a:spcBef>
              <a:buClr>
                <a:schemeClr val="tx1"/>
              </a:buClr>
              <a:defRPr/>
            </a:pPr>
            <a:endParaRPr lang="zh-TW" altLang="en-US" sz="2800" b="1" kern="0" dirty="0">
              <a:latin typeface="Arial" pitchFamily="34" charset="0"/>
              <a:ea typeface="新細明體" pitchFamily="18" charset="-120"/>
            </a:endParaRPr>
          </a:p>
        </p:txBody>
      </p:sp>
      <p:sp>
        <p:nvSpPr>
          <p:cNvPr id="4" name="Footer Placeholder 3"/>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bwMode="auto">
          <a:xfrm>
            <a:off x="628650" y="438150"/>
            <a:ext cx="7772400" cy="1028700"/>
          </a:xfrm>
          <a:solidFill>
            <a:schemeClr val="bg1"/>
          </a:solidFill>
          <a:ln>
            <a:solidFill>
              <a:schemeClr val="tx1"/>
            </a:solidFill>
            <a:miter lim="800000"/>
            <a:headEnd/>
            <a:tailEnd/>
          </a:ln>
          <a:effectLst>
            <a:outerShdw dist="107763" dir="2700000" algn="ctr" rotWithShape="0">
              <a:schemeClr val="tx1"/>
            </a:outerShdw>
          </a:effectLst>
        </p:spPr>
        <p:txBody>
          <a:bodyPr vert="horz" wrap="square" lIns="91440" tIns="45720" rIns="91440" bIns="45720" numCol="1" anchor="t" anchorCtr="0" compatLnSpc="1">
            <a:prstTxWarp prst="textNoShape">
              <a:avLst/>
            </a:prstTxWarp>
          </a:bodyPr>
          <a:lstStyle/>
          <a:p>
            <a:pPr>
              <a:defRPr/>
            </a:pPr>
            <a:r>
              <a:rPr lang="en-US" altLang="zh-TW" sz="2800" dirty="0" smtClean="0">
                <a:solidFill>
                  <a:srgbClr val="FF3300"/>
                </a:solidFill>
                <a:latin typeface="Arial" pitchFamily="34" charset="0"/>
                <a:ea typeface="新細明體" pitchFamily="18" charset="-120"/>
              </a:rPr>
              <a:t>Importance of Dimensions and Units</a:t>
            </a:r>
          </a:p>
        </p:txBody>
      </p:sp>
      <p:sp>
        <p:nvSpPr>
          <p:cNvPr id="77827" name="Rectangle 3"/>
          <p:cNvSpPr>
            <a:spLocks noGrp="1" noChangeArrowheads="1"/>
          </p:cNvSpPr>
          <p:nvPr>
            <p:ph idx="1"/>
          </p:nvPr>
        </p:nvSpPr>
        <p:spPr bwMode="auto">
          <a:xfrm>
            <a:off x="685800" y="1714500"/>
            <a:ext cx="7772400" cy="4610100"/>
          </a:xfrm>
          <a:solidFill>
            <a:schemeClr val="bg1"/>
          </a:solidFill>
          <a:ln>
            <a:solidFill>
              <a:schemeClr val="tx1"/>
            </a:solidFill>
            <a:miter lim="800000"/>
            <a:headEnd/>
            <a:tailEnd/>
          </a:ln>
          <a:effectLst>
            <a:outerShdw dist="107763" dir="2700000" algn="ctr" rotWithShape="0">
              <a:schemeClr val="tx1"/>
            </a:outerShdw>
          </a:effectLst>
        </p:spPr>
        <p:txBody>
          <a:bodyPr vert="horz" wrap="square" lIns="91440" tIns="45720" rIns="91440" bIns="45720" numCol="1" anchor="t" anchorCtr="0" compatLnSpc="1">
            <a:prstTxWarp prst="textNoShape">
              <a:avLst/>
            </a:prstTxWarp>
          </a:bodyPr>
          <a:lstStyle/>
          <a:p>
            <a:pPr marL="381000" indent="-285750" defTabSz="285750">
              <a:lnSpc>
                <a:spcPct val="90000"/>
              </a:lnSpc>
              <a:buClr>
                <a:schemeClr val="tx1"/>
              </a:buClr>
              <a:buFont typeface="Wingdings" pitchFamily="2" charset="2"/>
              <a:buChar char="§"/>
              <a:defRPr/>
            </a:pPr>
            <a:r>
              <a:rPr lang="en-US" altLang="zh-TW" sz="2800" b="1" i="1" dirty="0" smtClean="0">
                <a:solidFill>
                  <a:srgbClr val="FF0000"/>
                </a:solidFill>
                <a:latin typeface="Arial" pitchFamily="34" charset="0"/>
                <a:ea typeface="DFKai-SB" pitchFamily="65" charset="-120"/>
              </a:rPr>
              <a:t>Calorie(cal):</a:t>
            </a:r>
            <a:r>
              <a:rPr lang="en-US" altLang="zh-TW" sz="2800" b="1" i="1" dirty="0" smtClean="0">
                <a:latin typeface="Arial" pitchFamily="34" charset="0"/>
                <a:ea typeface="DFKai-SB" pitchFamily="65" charset="-120"/>
              </a:rPr>
              <a:t> </a:t>
            </a:r>
          </a:p>
          <a:p>
            <a:pPr marL="381000" indent="-285750" defTabSz="285750">
              <a:lnSpc>
                <a:spcPct val="90000"/>
              </a:lnSpc>
              <a:buClr>
                <a:schemeClr val="tx1"/>
              </a:buClr>
              <a:buFont typeface="Wingdings" pitchFamily="2" charset="2"/>
              <a:buNone/>
              <a:defRPr/>
            </a:pPr>
            <a:r>
              <a:rPr lang="en-US" altLang="zh-TW" sz="2800" b="1" i="1" dirty="0" smtClean="0">
                <a:latin typeface="Arial" pitchFamily="34" charset="0"/>
                <a:ea typeface="DFKai-SB" pitchFamily="65" charset="-120"/>
              </a:rPr>
              <a:t>  The amount of energy needed to raise the temperature of 1g of water at 15 C by 1 C.   </a:t>
            </a:r>
          </a:p>
          <a:p>
            <a:pPr marL="381000" indent="-285750" defTabSz="285750">
              <a:lnSpc>
                <a:spcPct val="90000"/>
              </a:lnSpc>
              <a:buClr>
                <a:schemeClr val="tx1"/>
              </a:buClr>
              <a:buFont typeface="Wingdings" pitchFamily="2" charset="2"/>
              <a:buNone/>
              <a:defRPr/>
            </a:pPr>
            <a:endParaRPr lang="en-US" altLang="zh-TW" sz="2800" b="1" i="1" dirty="0" smtClean="0">
              <a:latin typeface="Arial" pitchFamily="34" charset="0"/>
              <a:ea typeface="DFKai-SB" pitchFamily="65" charset="-120"/>
            </a:endParaRPr>
          </a:p>
          <a:p>
            <a:pPr marL="381000" indent="-285750" defTabSz="285750">
              <a:lnSpc>
                <a:spcPct val="90000"/>
              </a:lnSpc>
              <a:buClr>
                <a:schemeClr val="tx1"/>
              </a:buClr>
              <a:buFont typeface="Wingdings" pitchFamily="2" charset="2"/>
              <a:buChar char="§"/>
              <a:defRPr/>
            </a:pPr>
            <a:r>
              <a:rPr lang="en-US" altLang="zh-TW" sz="2800" b="1" i="1" dirty="0" smtClean="0">
                <a:solidFill>
                  <a:srgbClr val="FF0000"/>
                </a:solidFill>
                <a:latin typeface="Arial" pitchFamily="34" charset="0"/>
                <a:ea typeface="DFKai-SB" pitchFamily="65" charset="-120"/>
              </a:rPr>
              <a:t>Dimensional Homogeneity:</a:t>
            </a:r>
          </a:p>
          <a:p>
            <a:pPr marL="381000" indent="-285750" defTabSz="285750">
              <a:lnSpc>
                <a:spcPct val="90000"/>
              </a:lnSpc>
              <a:buClr>
                <a:schemeClr val="tx1"/>
              </a:buClr>
              <a:buFont typeface="Wingdings" pitchFamily="2" charset="2"/>
              <a:buNone/>
              <a:defRPr/>
            </a:pPr>
            <a:r>
              <a:rPr lang="en-US" altLang="zh-TW" sz="2800" b="1" i="1" dirty="0" smtClean="0">
                <a:solidFill>
                  <a:srgbClr val="FF9933"/>
                </a:solidFill>
                <a:latin typeface="Arial" pitchFamily="34" charset="0"/>
                <a:ea typeface="DFKai-SB" pitchFamily="65" charset="-120"/>
              </a:rPr>
              <a:t>   </a:t>
            </a:r>
            <a:r>
              <a:rPr lang="en-US" altLang="zh-TW" sz="2800" b="1" i="1" dirty="0" smtClean="0">
                <a:latin typeface="Arial" pitchFamily="34" charset="0"/>
                <a:ea typeface="DFKai-SB" pitchFamily="65" charset="-120"/>
              </a:rPr>
              <a:t>All the terms in an equation must have the same unit</a:t>
            </a:r>
          </a:p>
          <a:p>
            <a:pPr marL="381000" indent="-285750" defTabSz="285750">
              <a:lnSpc>
                <a:spcPct val="90000"/>
              </a:lnSpc>
              <a:buClr>
                <a:schemeClr val="tx1"/>
              </a:buClr>
              <a:buFont typeface="Wingdings" pitchFamily="2" charset="2"/>
              <a:buNone/>
              <a:defRPr/>
            </a:pPr>
            <a:r>
              <a:rPr lang="en-US" altLang="zh-TW" sz="2800" b="1" i="1" dirty="0" smtClean="0">
                <a:solidFill>
                  <a:srgbClr val="FF9933"/>
                </a:solidFill>
                <a:latin typeface="Arial" pitchFamily="34" charset="0"/>
                <a:ea typeface="DFKai-SB" pitchFamily="65" charset="-120"/>
              </a:rPr>
              <a:t>    </a:t>
            </a:r>
            <a:r>
              <a:rPr lang="en-US" altLang="zh-TW" sz="2800" b="1" dirty="0" smtClean="0">
                <a:solidFill>
                  <a:schemeClr val="tx2"/>
                </a:solidFill>
                <a:latin typeface="Arial" pitchFamily="34" charset="0"/>
                <a:ea typeface="DFKai-SB" pitchFamily="65" charset="-120"/>
              </a:rPr>
              <a:t>        </a:t>
            </a:r>
            <a:r>
              <a:rPr lang="en-US" altLang="zh-TW" sz="2800" b="1" i="1" dirty="0" smtClean="0">
                <a:latin typeface="Arial" pitchFamily="34" charset="0"/>
                <a:ea typeface="DFKai-SB" pitchFamily="65" charset="-120"/>
              </a:rPr>
              <a:t> </a:t>
            </a:r>
            <a:endParaRPr lang="zh-TW" altLang="en-US" sz="2800" b="1" i="1" dirty="0" smtClean="0">
              <a:latin typeface="Arial" pitchFamily="34" charset="0"/>
              <a:ea typeface="DFKai-SB" pitchFamily="65" charset="-120"/>
            </a:endParaRPr>
          </a:p>
        </p:txBody>
      </p:sp>
      <p:sp>
        <p:nvSpPr>
          <p:cNvPr id="4" name="Footer Placeholder 3"/>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285750" y="2786063"/>
            <a:ext cx="8643938" cy="700087"/>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algn="ctr">
              <a:defRPr/>
            </a:pPr>
            <a:r>
              <a:rPr lang="en-US" altLang="zh-TW" sz="3200" b="1" kern="0" dirty="0">
                <a:solidFill>
                  <a:srgbClr val="FF3300"/>
                </a:solidFill>
                <a:latin typeface="Arial" pitchFamily="34" charset="0"/>
                <a:ea typeface="PMingLiU" pitchFamily="18" charset="-120"/>
                <a:cs typeface="+mj-cs"/>
              </a:rPr>
              <a:t>UNIT II – Second Law of Thermodynamics</a:t>
            </a:r>
          </a:p>
        </p:txBody>
      </p:sp>
      <p:sp>
        <p:nvSpPr>
          <p:cNvPr id="3" name="Footer Placeholder 2"/>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714375" y="228600"/>
            <a:ext cx="7929563" cy="700088"/>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algn="ctr">
              <a:defRPr/>
            </a:pPr>
            <a:r>
              <a:rPr lang="en-US" altLang="zh-TW" sz="3200" b="1" kern="0" dirty="0">
                <a:solidFill>
                  <a:srgbClr val="FF3300"/>
                </a:solidFill>
                <a:latin typeface="Arial" pitchFamily="34" charset="0"/>
                <a:ea typeface="PMingLiU" pitchFamily="18" charset="-120"/>
                <a:cs typeface="+mj-cs"/>
              </a:rPr>
              <a:t>MAJOR USES OF THE SECOND LAW</a:t>
            </a:r>
          </a:p>
        </p:txBody>
      </p:sp>
      <p:sp>
        <p:nvSpPr>
          <p:cNvPr id="3" name="Rectangle 3"/>
          <p:cNvSpPr txBox="1">
            <a:spLocks noChangeArrowheads="1"/>
          </p:cNvSpPr>
          <p:nvPr/>
        </p:nvSpPr>
        <p:spPr bwMode="auto">
          <a:xfrm>
            <a:off x="714375" y="1143000"/>
            <a:ext cx="7929563" cy="5357813"/>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marL="342900" indent="-342900">
              <a:spcBef>
                <a:spcPct val="15000"/>
              </a:spcBef>
              <a:spcAft>
                <a:spcPct val="15000"/>
              </a:spcAft>
              <a:buClr>
                <a:srgbClr val="FF3300"/>
              </a:buClr>
              <a:defRPr/>
            </a:pPr>
            <a:r>
              <a:rPr lang="en-US" sz="1800" b="1">
                <a:solidFill>
                  <a:srgbClr val="CC00CC"/>
                </a:solidFill>
              </a:rPr>
              <a:t> </a:t>
            </a:r>
            <a:endParaRPr lang="en-US" b="1">
              <a:solidFill>
                <a:srgbClr val="CC00CC"/>
              </a:solidFill>
            </a:endParaRPr>
          </a:p>
          <a:p>
            <a:pPr marL="342900" indent="-342900" algn="just">
              <a:spcBef>
                <a:spcPct val="15000"/>
              </a:spcBef>
              <a:spcAft>
                <a:spcPct val="15000"/>
              </a:spcAft>
              <a:buClr>
                <a:srgbClr val="FF3300"/>
              </a:buClr>
              <a:buFont typeface="Wingdings" pitchFamily="2" charset="2"/>
              <a:buChar char="§"/>
              <a:defRPr/>
            </a:pPr>
            <a:r>
              <a:rPr lang="en-US" altLang="zh-TW" sz="2800" b="1">
                <a:latin typeface="Arial" pitchFamily="34" charset="0"/>
                <a:ea typeface="PMingLiU" pitchFamily="18" charset="-120"/>
              </a:rPr>
              <a:t>The second law may be used to identify the direction of processes. </a:t>
            </a:r>
          </a:p>
          <a:p>
            <a:pPr marL="342900" indent="-342900" algn="just">
              <a:spcBef>
                <a:spcPct val="15000"/>
              </a:spcBef>
              <a:spcAft>
                <a:spcPct val="15000"/>
              </a:spcAft>
              <a:buClr>
                <a:srgbClr val="FF3300"/>
              </a:buClr>
              <a:buFont typeface="Wingdings" pitchFamily="2" charset="2"/>
              <a:buChar char="§"/>
              <a:defRPr/>
            </a:pPr>
            <a:r>
              <a:rPr lang="en-US" altLang="zh-TW" sz="2800" b="1">
                <a:latin typeface="Arial" pitchFamily="34" charset="0"/>
                <a:ea typeface="PMingLiU" pitchFamily="18" charset="-120"/>
              </a:rPr>
              <a:t>The second law also asserts that energy has quality as well as quantity. The first law is concerned with the quantity of energy and the transformations of energy from one form to another with no regard to its quality. The second law provides the necessary means to determine the quality as well as the degree of degradation of energy during a process.</a:t>
            </a:r>
          </a:p>
          <a:p>
            <a:pPr marL="838200" lvl="1" indent="-285750">
              <a:spcBef>
                <a:spcPct val="20000"/>
              </a:spcBef>
              <a:buClr>
                <a:schemeClr val="tx1"/>
              </a:buClr>
              <a:buFont typeface="Wingdings" pitchFamily="2" charset="2"/>
              <a:buChar char="§"/>
              <a:defRPr/>
            </a:pPr>
            <a:endParaRPr lang="en-US" altLang="zh-TW" sz="2800" b="1">
              <a:latin typeface="Arial" pitchFamily="34" charset="0"/>
              <a:ea typeface="PMingLiU" pitchFamily="18" charset="-120"/>
            </a:endParaRPr>
          </a:p>
          <a:p>
            <a:pPr marL="838200" lvl="1" indent="-285750">
              <a:spcBef>
                <a:spcPct val="20000"/>
              </a:spcBef>
              <a:buClr>
                <a:schemeClr val="tx1"/>
              </a:buClr>
              <a:defRPr/>
            </a:pPr>
            <a:endParaRPr lang="zh-TW" altLang="en-US" sz="2800" b="1">
              <a:latin typeface="Arial" pitchFamily="34" charset="0"/>
              <a:ea typeface="PMingLiU" pitchFamily="18" charset="-120"/>
            </a:endParaRPr>
          </a:p>
        </p:txBody>
      </p:sp>
      <p:sp>
        <p:nvSpPr>
          <p:cNvPr id="4" name="Footer Placeholder 3"/>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bwMode="auto">
          <a:xfrm>
            <a:off x="714375" y="1143000"/>
            <a:ext cx="7929563" cy="5357813"/>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marL="342900" indent="-342900">
              <a:spcBef>
                <a:spcPct val="15000"/>
              </a:spcBef>
              <a:spcAft>
                <a:spcPct val="15000"/>
              </a:spcAft>
              <a:buClr>
                <a:srgbClr val="FF3300"/>
              </a:buClr>
              <a:buFont typeface="Wingdings" pitchFamily="2" charset="2"/>
              <a:buChar char="§"/>
              <a:defRPr/>
            </a:pPr>
            <a:r>
              <a:rPr lang="en-US" altLang="zh-TW" sz="2800" b="1">
                <a:latin typeface="Arial" pitchFamily="34" charset="0"/>
                <a:ea typeface="PMingLiU" pitchFamily="18" charset="-120"/>
              </a:rPr>
              <a:t>The second law of thermodynamics is also used in determining the theoretical limits for the performance of commonly used engineering systems, such as heat engines and refrigerators, as well as predicting the degree of completion of chemical reactions.</a:t>
            </a:r>
          </a:p>
          <a:p>
            <a:pPr marL="838200" lvl="1" indent="-285750">
              <a:spcBef>
                <a:spcPct val="20000"/>
              </a:spcBef>
              <a:buClr>
                <a:schemeClr val="tx1"/>
              </a:buClr>
              <a:defRPr/>
            </a:pPr>
            <a:endParaRPr lang="en-US" altLang="zh-TW" sz="2800" b="1">
              <a:latin typeface="Arial" pitchFamily="34" charset="0"/>
              <a:ea typeface="PMingLiU" pitchFamily="18" charset="-120"/>
            </a:endParaRPr>
          </a:p>
          <a:p>
            <a:pPr marL="838200" lvl="1" indent="-285750">
              <a:spcBef>
                <a:spcPct val="20000"/>
              </a:spcBef>
              <a:buClr>
                <a:schemeClr val="tx1"/>
              </a:buClr>
              <a:buFont typeface="Wingdings" pitchFamily="2" charset="2"/>
              <a:buChar char="§"/>
              <a:defRPr/>
            </a:pPr>
            <a:endParaRPr lang="en-US" altLang="zh-TW" sz="2800" b="1">
              <a:latin typeface="Arial" pitchFamily="34" charset="0"/>
              <a:ea typeface="PMingLiU" pitchFamily="18" charset="-120"/>
            </a:endParaRPr>
          </a:p>
          <a:p>
            <a:pPr marL="838200" lvl="1" indent="-285750">
              <a:spcBef>
                <a:spcPct val="20000"/>
              </a:spcBef>
              <a:buClr>
                <a:schemeClr val="tx1"/>
              </a:buClr>
              <a:defRPr/>
            </a:pPr>
            <a:endParaRPr lang="zh-TW" altLang="en-US" sz="2800" b="1">
              <a:latin typeface="Arial" pitchFamily="34" charset="0"/>
              <a:ea typeface="PMingLiU" pitchFamily="18" charset="-120"/>
            </a:endParaRPr>
          </a:p>
        </p:txBody>
      </p:sp>
      <p:sp>
        <p:nvSpPr>
          <p:cNvPr id="4" name="Rectangle 2"/>
          <p:cNvSpPr txBox="1">
            <a:spLocks noChangeArrowheads="1"/>
          </p:cNvSpPr>
          <p:nvPr/>
        </p:nvSpPr>
        <p:spPr bwMode="auto">
          <a:xfrm>
            <a:off x="714375" y="228600"/>
            <a:ext cx="7929563" cy="700088"/>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algn="ctr">
              <a:defRPr/>
            </a:pPr>
            <a:r>
              <a:rPr lang="en-US" altLang="zh-TW" sz="3200" b="1" kern="0" dirty="0">
                <a:solidFill>
                  <a:srgbClr val="FF3300"/>
                </a:solidFill>
                <a:latin typeface="Arial" pitchFamily="34" charset="0"/>
                <a:ea typeface="PMingLiU" pitchFamily="18" charset="-120"/>
                <a:cs typeface="+mj-cs"/>
              </a:rPr>
              <a:t>MAJOR USES OF THE SECOND LAW</a:t>
            </a:r>
          </a:p>
        </p:txBody>
      </p:sp>
      <p:sp>
        <p:nvSpPr>
          <p:cNvPr id="5" name="Footer Placeholder 4"/>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bwMode="auto">
          <a:xfrm>
            <a:off x="714375" y="571500"/>
            <a:ext cx="7929563" cy="5929313"/>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algn="just">
              <a:defRPr/>
            </a:pPr>
            <a:r>
              <a:rPr lang="en-US" altLang="zh-TW" sz="2200" b="1" kern="0" dirty="0">
                <a:latin typeface="Arial" pitchFamily="34" charset="0"/>
                <a:ea typeface="新細明體" pitchFamily="18" charset="-120"/>
              </a:rPr>
              <a:t>A source supplies energy in the form of heat, and a sink absorbs it.</a:t>
            </a:r>
          </a:p>
        </p:txBody>
      </p:sp>
      <p:pic>
        <p:nvPicPr>
          <p:cNvPr id="115715" name="Picture 8"/>
          <p:cNvPicPr>
            <a:picLocks noChangeAspect="1" noChangeArrowheads="1"/>
          </p:cNvPicPr>
          <p:nvPr/>
        </p:nvPicPr>
        <p:blipFill>
          <a:blip r:embed="rId2" cstate="print"/>
          <a:srcRect/>
          <a:stretch>
            <a:fillRect/>
          </a:stretch>
        </p:blipFill>
        <p:spPr bwMode="auto">
          <a:xfrm>
            <a:off x="2857500" y="2286000"/>
            <a:ext cx="3267075" cy="3143250"/>
          </a:xfrm>
          <a:prstGeom prst="rect">
            <a:avLst/>
          </a:prstGeom>
          <a:noFill/>
          <a:ln w="9525">
            <a:noFill/>
            <a:miter lim="800000"/>
            <a:headEnd/>
            <a:tailEnd/>
          </a:ln>
        </p:spPr>
      </p:pic>
      <p:sp>
        <p:nvSpPr>
          <p:cNvPr id="4" name="Footer Placeholder 3"/>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bwMode="auto">
          <a:xfrm>
            <a:off x="714375" y="571500"/>
            <a:ext cx="7929563" cy="5929313"/>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algn="just">
              <a:defRPr/>
            </a:pPr>
            <a:r>
              <a:rPr lang="en-US" altLang="zh-TW" sz="2200" b="1" kern="0" dirty="0">
                <a:latin typeface="Arial" pitchFamily="34" charset="0"/>
                <a:ea typeface="新細明體" pitchFamily="18" charset="-120"/>
              </a:rPr>
              <a:t>Work can always be converted to heat directly and completely, but the reverse is not true.</a:t>
            </a:r>
          </a:p>
          <a:p>
            <a:pPr algn="just">
              <a:defRPr/>
            </a:pPr>
            <a:endParaRPr lang="en-US" altLang="zh-TW" sz="2200" b="1" kern="0" dirty="0">
              <a:latin typeface="Arial" pitchFamily="34" charset="0"/>
              <a:ea typeface="新細明體" pitchFamily="18" charset="-120"/>
            </a:endParaRPr>
          </a:p>
        </p:txBody>
      </p:sp>
      <p:pic>
        <p:nvPicPr>
          <p:cNvPr id="116739" name="Picture 10"/>
          <p:cNvPicPr>
            <a:picLocks noChangeAspect="1" noChangeArrowheads="1"/>
          </p:cNvPicPr>
          <p:nvPr/>
        </p:nvPicPr>
        <p:blipFill>
          <a:blip r:embed="rId2" cstate="print"/>
          <a:srcRect/>
          <a:stretch>
            <a:fillRect/>
          </a:stretch>
        </p:blipFill>
        <p:spPr bwMode="auto">
          <a:xfrm>
            <a:off x="2286000" y="2714625"/>
            <a:ext cx="4841875" cy="3357563"/>
          </a:xfrm>
          <a:prstGeom prst="rect">
            <a:avLst/>
          </a:prstGeom>
          <a:noFill/>
          <a:ln w="9525">
            <a:noFill/>
            <a:miter lim="800000"/>
            <a:headEnd/>
            <a:tailEnd/>
          </a:ln>
        </p:spPr>
      </p:pic>
      <p:sp>
        <p:nvSpPr>
          <p:cNvPr id="4" name="Footer Placeholder 3"/>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bwMode="auto">
          <a:xfrm>
            <a:off x="214313" y="928688"/>
            <a:ext cx="8715375" cy="5715000"/>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marL="838200" lvl="1" indent="-285750" defTabSz="285750">
              <a:spcBef>
                <a:spcPct val="20000"/>
              </a:spcBef>
              <a:buClr>
                <a:schemeClr val="tx1"/>
              </a:buClr>
              <a:defRPr/>
            </a:pPr>
            <a:endParaRPr lang="en-US" altLang="zh-TW" sz="2800" b="1" kern="0" dirty="0">
              <a:latin typeface="Arial" pitchFamily="34" charset="0"/>
              <a:ea typeface="新細明體" pitchFamily="18" charset="-120"/>
            </a:endParaRPr>
          </a:p>
          <a:p>
            <a:pPr marL="838200" lvl="1" indent="-285750" defTabSz="285750">
              <a:spcBef>
                <a:spcPct val="20000"/>
              </a:spcBef>
              <a:buClr>
                <a:schemeClr val="tx1"/>
              </a:buClr>
              <a:buFont typeface="Wingdings" pitchFamily="2" charset="2"/>
              <a:buChar char="§"/>
              <a:defRPr/>
            </a:pPr>
            <a:endParaRPr lang="en-US" altLang="zh-TW" sz="2800" b="1" kern="0" dirty="0">
              <a:latin typeface="Arial" pitchFamily="34" charset="0"/>
              <a:ea typeface="新細明體" pitchFamily="18" charset="-120"/>
            </a:endParaRPr>
          </a:p>
          <a:p>
            <a:pPr marL="838200" lvl="1" indent="-285750" defTabSz="285750">
              <a:spcBef>
                <a:spcPct val="20000"/>
              </a:spcBef>
              <a:buClr>
                <a:schemeClr val="tx1"/>
              </a:buClr>
              <a:defRPr/>
            </a:pPr>
            <a:endParaRPr lang="zh-TW" altLang="en-US" sz="2800" b="1" kern="0" dirty="0">
              <a:latin typeface="Arial" pitchFamily="34" charset="0"/>
              <a:ea typeface="新細明體" pitchFamily="18" charset="-120"/>
            </a:endParaRPr>
          </a:p>
        </p:txBody>
      </p:sp>
      <p:pic>
        <p:nvPicPr>
          <p:cNvPr id="117763" name="Picture 5"/>
          <p:cNvPicPr>
            <a:picLocks noChangeAspect="1" noChangeArrowheads="1"/>
          </p:cNvPicPr>
          <p:nvPr/>
        </p:nvPicPr>
        <p:blipFill>
          <a:blip r:embed="rId2" cstate="print"/>
          <a:srcRect/>
          <a:stretch>
            <a:fillRect/>
          </a:stretch>
        </p:blipFill>
        <p:spPr bwMode="auto">
          <a:xfrm>
            <a:off x="381000" y="990600"/>
            <a:ext cx="2800350" cy="4343400"/>
          </a:xfrm>
          <a:prstGeom prst="rect">
            <a:avLst/>
          </a:prstGeom>
          <a:noFill/>
          <a:ln w="9525">
            <a:noFill/>
            <a:miter lim="800000"/>
            <a:headEnd/>
            <a:tailEnd/>
          </a:ln>
        </p:spPr>
      </p:pic>
      <p:sp>
        <p:nvSpPr>
          <p:cNvPr id="3" name="Rectangle 6"/>
          <p:cNvSpPr>
            <a:spLocks noChangeArrowheads="1"/>
          </p:cNvSpPr>
          <p:nvPr/>
        </p:nvSpPr>
        <p:spPr bwMode="auto">
          <a:xfrm>
            <a:off x="3657600" y="1000125"/>
            <a:ext cx="5181600" cy="4494213"/>
          </a:xfrm>
          <a:prstGeom prst="rect">
            <a:avLst/>
          </a:prstGeom>
          <a:noFill/>
          <a:ln w="9525">
            <a:noFill/>
            <a:miter lim="800000"/>
            <a:headEnd/>
            <a:tailEnd/>
          </a:ln>
          <a:effectLst/>
        </p:spPr>
        <p:txBody>
          <a:bodyPr>
            <a:spAutoFit/>
          </a:bodyPr>
          <a:lstStyle/>
          <a:p>
            <a:pPr marL="342900" indent="-342900" algn="just">
              <a:lnSpc>
                <a:spcPct val="130000"/>
              </a:lnSpc>
              <a:buFont typeface="Wingdings" pitchFamily="2" charset="2"/>
              <a:buChar char="v"/>
              <a:defRPr/>
            </a:pPr>
            <a:r>
              <a:rPr lang="en-US" altLang="zh-TW" sz="2200" b="1" kern="0" dirty="0">
                <a:latin typeface="Arial" pitchFamily="34" charset="0"/>
                <a:ea typeface="新細明體" pitchFamily="18" charset="-120"/>
              </a:rPr>
              <a:t>They receive heat from a high-temperature source (solar energy, oil furnace, nuclear reactor, etc.).</a:t>
            </a:r>
          </a:p>
          <a:p>
            <a:pPr marL="342900" indent="-342900" algn="just">
              <a:lnSpc>
                <a:spcPct val="130000"/>
              </a:lnSpc>
              <a:buFont typeface="Wingdings" pitchFamily="2" charset="2"/>
              <a:buChar char="v"/>
              <a:defRPr/>
            </a:pPr>
            <a:r>
              <a:rPr lang="en-US" altLang="zh-TW" sz="2200" b="1" kern="0" dirty="0">
                <a:latin typeface="Arial" pitchFamily="34" charset="0"/>
                <a:ea typeface="新細明體" pitchFamily="18" charset="-120"/>
              </a:rPr>
              <a:t>They convert part of this heat to work (usually in the form of a rotating shaft).</a:t>
            </a:r>
          </a:p>
          <a:p>
            <a:pPr marL="342900" indent="-342900" algn="just">
              <a:lnSpc>
                <a:spcPct val="130000"/>
              </a:lnSpc>
              <a:buFont typeface="Wingdings" pitchFamily="2" charset="2"/>
              <a:buChar char="v"/>
              <a:defRPr/>
            </a:pPr>
            <a:r>
              <a:rPr lang="en-US" altLang="zh-TW" sz="2200" b="1" kern="0" dirty="0">
                <a:latin typeface="Arial" pitchFamily="34" charset="0"/>
                <a:ea typeface="新細明體" pitchFamily="18" charset="-120"/>
              </a:rPr>
              <a:t>They reject the remaining waste heat to a low-temperature sink (the atmosphere, rivers, etc.).</a:t>
            </a:r>
          </a:p>
          <a:p>
            <a:pPr marL="342900" indent="-342900" algn="just">
              <a:lnSpc>
                <a:spcPct val="130000"/>
              </a:lnSpc>
              <a:buFont typeface="Wingdings" pitchFamily="2" charset="2"/>
              <a:buChar char="v"/>
              <a:defRPr/>
            </a:pPr>
            <a:r>
              <a:rPr lang="en-US" altLang="zh-TW" sz="2200" b="1" kern="0" dirty="0">
                <a:latin typeface="Arial" pitchFamily="34" charset="0"/>
                <a:ea typeface="新細明體" pitchFamily="18" charset="-120"/>
              </a:rPr>
              <a:t>They operate on a cycle.</a:t>
            </a:r>
          </a:p>
        </p:txBody>
      </p:sp>
      <p:sp>
        <p:nvSpPr>
          <p:cNvPr id="117765" name="Rectangle 7"/>
          <p:cNvSpPr>
            <a:spLocks noChangeArrowheads="1"/>
          </p:cNvSpPr>
          <p:nvPr/>
        </p:nvSpPr>
        <p:spPr bwMode="auto">
          <a:xfrm>
            <a:off x="304800" y="5410200"/>
            <a:ext cx="3838575" cy="1016000"/>
          </a:xfrm>
          <a:prstGeom prst="rect">
            <a:avLst/>
          </a:prstGeom>
          <a:solidFill>
            <a:schemeClr val="tx1"/>
          </a:solidFill>
          <a:ln w="9525">
            <a:solidFill>
              <a:schemeClr val="tx1"/>
            </a:solidFill>
            <a:miter lim="800000"/>
            <a:headEnd/>
            <a:tailEnd/>
          </a:ln>
        </p:spPr>
        <p:txBody>
          <a:bodyPr>
            <a:spAutoFit/>
          </a:bodyPr>
          <a:lstStyle/>
          <a:p>
            <a:pPr algn="just"/>
            <a:r>
              <a:rPr lang="en-US" sz="2000" b="1">
                <a:solidFill>
                  <a:srgbClr val="FFFF00"/>
                </a:solidFill>
              </a:rPr>
              <a:t>Part of the heat received by a heat engine is converted to work, while the rest is rejected to a sink.</a:t>
            </a:r>
          </a:p>
        </p:txBody>
      </p:sp>
      <p:sp>
        <p:nvSpPr>
          <p:cNvPr id="6" name="Rectangle 2"/>
          <p:cNvSpPr txBox="1">
            <a:spLocks noChangeArrowheads="1"/>
          </p:cNvSpPr>
          <p:nvPr/>
        </p:nvSpPr>
        <p:spPr bwMode="auto">
          <a:xfrm>
            <a:off x="214313" y="71438"/>
            <a:ext cx="8715375" cy="700087"/>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algn="ctr">
              <a:defRPr/>
            </a:pPr>
            <a:r>
              <a:rPr lang="en-US" altLang="zh-TW" sz="3200" b="1" kern="0" dirty="0">
                <a:solidFill>
                  <a:srgbClr val="FF3300"/>
                </a:solidFill>
                <a:latin typeface="Arial" pitchFamily="34" charset="0"/>
                <a:ea typeface="PMingLiU" pitchFamily="18" charset="-120"/>
                <a:cs typeface="+mj-cs"/>
              </a:rPr>
              <a:t>Heat Engines</a:t>
            </a:r>
          </a:p>
        </p:txBody>
      </p:sp>
      <p:sp>
        <p:nvSpPr>
          <p:cNvPr id="7" name="Footer Placeholder 6"/>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bwMode="auto">
          <a:xfrm>
            <a:off x="214313" y="928688"/>
            <a:ext cx="8715375" cy="5715000"/>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marL="838200" lvl="1" indent="-285750" defTabSz="285750">
              <a:spcBef>
                <a:spcPct val="20000"/>
              </a:spcBef>
              <a:buClr>
                <a:schemeClr val="tx1"/>
              </a:buClr>
              <a:defRPr/>
            </a:pPr>
            <a:endParaRPr lang="en-US" altLang="zh-TW" sz="2800" b="1" kern="0" dirty="0">
              <a:latin typeface="Arial" pitchFamily="34" charset="0"/>
              <a:ea typeface="新細明體" pitchFamily="18" charset="-120"/>
            </a:endParaRPr>
          </a:p>
          <a:p>
            <a:pPr marL="838200" lvl="1" indent="-285750" defTabSz="285750">
              <a:spcBef>
                <a:spcPct val="20000"/>
              </a:spcBef>
              <a:buClr>
                <a:schemeClr val="tx1"/>
              </a:buClr>
              <a:buFont typeface="Wingdings" pitchFamily="2" charset="2"/>
              <a:buChar char="§"/>
              <a:defRPr/>
            </a:pPr>
            <a:endParaRPr lang="en-US" altLang="zh-TW" sz="2800" b="1" kern="0" dirty="0">
              <a:latin typeface="Arial" pitchFamily="34" charset="0"/>
              <a:ea typeface="新細明體" pitchFamily="18" charset="-120"/>
            </a:endParaRPr>
          </a:p>
          <a:p>
            <a:pPr marL="838200" lvl="1" indent="-285750" defTabSz="285750">
              <a:spcBef>
                <a:spcPct val="20000"/>
              </a:spcBef>
              <a:buClr>
                <a:schemeClr val="tx1"/>
              </a:buClr>
              <a:defRPr/>
            </a:pPr>
            <a:endParaRPr lang="zh-TW" altLang="en-US" sz="2800" b="1" kern="0" dirty="0">
              <a:latin typeface="Arial" pitchFamily="34" charset="0"/>
              <a:ea typeface="新細明體" pitchFamily="18" charset="-120"/>
            </a:endParaRPr>
          </a:p>
        </p:txBody>
      </p:sp>
      <p:sp>
        <p:nvSpPr>
          <p:cNvPr id="3" name="Rectangle 2"/>
          <p:cNvSpPr txBox="1">
            <a:spLocks noChangeArrowheads="1"/>
          </p:cNvSpPr>
          <p:nvPr/>
        </p:nvSpPr>
        <p:spPr bwMode="auto">
          <a:xfrm>
            <a:off x="214313" y="71438"/>
            <a:ext cx="8715375" cy="700087"/>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algn="ctr">
              <a:defRPr/>
            </a:pPr>
            <a:r>
              <a:rPr lang="en-US" altLang="zh-TW" sz="3200" b="1" kern="0" dirty="0">
                <a:solidFill>
                  <a:srgbClr val="FF3300"/>
                </a:solidFill>
                <a:latin typeface="Arial" pitchFamily="34" charset="0"/>
                <a:ea typeface="PMingLiU" pitchFamily="18" charset="-120"/>
                <a:cs typeface="+mj-cs"/>
              </a:rPr>
              <a:t>Heat Engines</a:t>
            </a:r>
          </a:p>
        </p:txBody>
      </p:sp>
      <p:pic>
        <p:nvPicPr>
          <p:cNvPr id="118788" name="Picture 4"/>
          <p:cNvPicPr>
            <a:picLocks noChangeAspect="1" noChangeArrowheads="1"/>
          </p:cNvPicPr>
          <p:nvPr/>
        </p:nvPicPr>
        <p:blipFill>
          <a:blip r:embed="rId2" cstate="print"/>
          <a:srcRect/>
          <a:stretch>
            <a:fillRect/>
          </a:stretch>
        </p:blipFill>
        <p:spPr bwMode="auto">
          <a:xfrm>
            <a:off x="2286000" y="1000125"/>
            <a:ext cx="4500563" cy="2371725"/>
          </a:xfrm>
          <a:prstGeom prst="rect">
            <a:avLst/>
          </a:prstGeom>
          <a:noFill/>
          <a:ln w="9525">
            <a:noFill/>
            <a:miter lim="800000"/>
            <a:headEnd/>
            <a:tailEnd/>
          </a:ln>
        </p:spPr>
      </p:pic>
      <p:sp>
        <p:nvSpPr>
          <p:cNvPr id="118789" name="Rectangle 4"/>
          <p:cNvSpPr>
            <a:spLocks noChangeArrowheads="1"/>
          </p:cNvSpPr>
          <p:nvPr/>
        </p:nvSpPr>
        <p:spPr bwMode="auto">
          <a:xfrm>
            <a:off x="357188" y="3286125"/>
            <a:ext cx="8429625" cy="892175"/>
          </a:xfrm>
          <a:prstGeom prst="rect">
            <a:avLst/>
          </a:prstGeom>
          <a:noFill/>
          <a:ln w="9525">
            <a:noFill/>
            <a:miter lim="800000"/>
            <a:headEnd/>
            <a:tailEnd/>
          </a:ln>
        </p:spPr>
        <p:txBody>
          <a:bodyPr>
            <a:spAutoFit/>
          </a:bodyPr>
          <a:lstStyle/>
          <a:p>
            <a:pPr algn="just"/>
            <a:r>
              <a:rPr lang="en-US" sz="2600" b="1"/>
              <a:t>A portion of the work output of a heat engine is consumed internally to maintain continuous operation.</a:t>
            </a:r>
          </a:p>
        </p:txBody>
      </p:sp>
      <p:pic>
        <p:nvPicPr>
          <p:cNvPr id="118790" name="Picture 6"/>
          <p:cNvPicPr>
            <a:picLocks noChangeAspect="1" noChangeArrowheads="1"/>
          </p:cNvPicPr>
          <p:nvPr/>
        </p:nvPicPr>
        <p:blipFill>
          <a:blip r:embed="rId3" cstate="print"/>
          <a:srcRect/>
          <a:stretch>
            <a:fillRect/>
          </a:stretch>
        </p:blipFill>
        <p:spPr bwMode="auto">
          <a:xfrm>
            <a:off x="2214563" y="4214813"/>
            <a:ext cx="4633912" cy="515937"/>
          </a:xfrm>
          <a:prstGeom prst="rect">
            <a:avLst/>
          </a:prstGeom>
          <a:noFill/>
          <a:ln w="9525">
            <a:noFill/>
            <a:miter lim="800000"/>
            <a:headEnd/>
            <a:tailEnd/>
          </a:ln>
        </p:spPr>
      </p:pic>
      <p:pic>
        <p:nvPicPr>
          <p:cNvPr id="118791" name="Picture 7"/>
          <p:cNvPicPr>
            <a:picLocks noChangeAspect="1" noChangeArrowheads="1"/>
          </p:cNvPicPr>
          <p:nvPr/>
        </p:nvPicPr>
        <p:blipFill>
          <a:blip r:embed="rId4" cstate="print"/>
          <a:srcRect/>
          <a:stretch>
            <a:fillRect/>
          </a:stretch>
        </p:blipFill>
        <p:spPr bwMode="auto">
          <a:xfrm>
            <a:off x="2214563" y="4786313"/>
            <a:ext cx="4284662" cy="666750"/>
          </a:xfrm>
          <a:prstGeom prst="rect">
            <a:avLst/>
          </a:prstGeom>
          <a:noFill/>
          <a:ln w="9525">
            <a:noFill/>
            <a:miter lim="800000"/>
            <a:headEnd/>
            <a:tailEnd/>
          </a:ln>
        </p:spPr>
      </p:pic>
      <p:pic>
        <p:nvPicPr>
          <p:cNvPr id="118792" name="Picture 8"/>
          <p:cNvPicPr>
            <a:picLocks noChangeAspect="1" noChangeArrowheads="1"/>
          </p:cNvPicPr>
          <p:nvPr/>
        </p:nvPicPr>
        <p:blipFill>
          <a:blip r:embed="rId5" cstate="print"/>
          <a:srcRect/>
          <a:stretch>
            <a:fillRect/>
          </a:stretch>
        </p:blipFill>
        <p:spPr bwMode="auto">
          <a:xfrm>
            <a:off x="2063750" y="5572125"/>
            <a:ext cx="4579938" cy="928688"/>
          </a:xfrm>
          <a:prstGeom prst="rect">
            <a:avLst/>
          </a:prstGeom>
          <a:noFill/>
          <a:ln w="57150" cmpd="thickThin">
            <a:solidFill>
              <a:schemeClr val="hlink"/>
            </a:solidFill>
            <a:miter lim="800000"/>
            <a:headEnd/>
            <a:tailEnd/>
          </a:ln>
        </p:spPr>
      </p:pic>
      <p:sp>
        <p:nvSpPr>
          <p:cNvPr id="9" name="Footer Placeholder 8"/>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bwMode="auto">
          <a:xfrm>
            <a:off x="214313" y="71438"/>
            <a:ext cx="8715375" cy="700087"/>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algn="ctr">
              <a:defRPr/>
            </a:pPr>
            <a:r>
              <a:rPr lang="en-US" altLang="zh-TW" sz="3200" b="1" kern="0" dirty="0">
                <a:solidFill>
                  <a:srgbClr val="FF3300"/>
                </a:solidFill>
                <a:latin typeface="Arial" pitchFamily="34" charset="0"/>
                <a:ea typeface="PMingLiU" pitchFamily="18" charset="-120"/>
                <a:cs typeface="+mj-cs"/>
              </a:rPr>
              <a:t>Heat Engines</a:t>
            </a:r>
          </a:p>
        </p:txBody>
      </p:sp>
      <p:pic>
        <p:nvPicPr>
          <p:cNvPr id="119811" name="Picture 4"/>
          <p:cNvPicPr>
            <a:picLocks noChangeAspect="1" noChangeArrowheads="1"/>
          </p:cNvPicPr>
          <p:nvPr/>
        </p:nvPicPr>
        <p:blipFill>
          <a:blip r:embed="rId2" cstate="print"/>
          <a:srcRect/>
          <a:stretch>
            <a:fillRect/>
          </a:stretch>
        </p:blipFill>
        <p:spPr bwMode="auto">
          <a:xfrm>
            <a:off x="142875" y="1066800"/>
            <a:ext cx="3405188" cy="4800600"/>
          </a:xfrm>
          <a:prstGeom prst="rect">
            <a:avLst/>
          </a:prstGeom>
          <a:noFill/>
          <a:ln w="9525">
            <a:noFill/>
            <a:miter lim="800000"/>
            <a:headEnd/>
            <a:tailEnd/>
          </a:ln>
        </p:spPr>
      </p:pic>
      <p:pic>
        <p:nvPicPr>
          <p:cNvPr id="119812" name="Picture 6"/>
          <p:cNvPicPr>
            <a:picLocks noChangeAspect="1" noChangeArrowheads="1"/>
          </p:cNvPicPr>
          <p:nvPr/>
        </p:nvPicPr>
        <p:blipFill>
          <a:blip r:embed="rId3" cstate="print"/>
          <a:srcRect/>
          <a:stretch>
            <a:fillRect/>
          </a:stretch>
        </p:blipFill>
        <p:spPr bwMode="auto">
          <a:xfrm>
            <a:off x="3733800" y="2133600"/>
            <a:ext cx="2124075" cy="2741613"/>
          </a:xfrm>
          <a:prstGeom prst="rect">
            <a:avLst/>
          </a:prstGeom>
          <a:noFill/>
          <a:ln w="57150" cmpd="thickThin">
            <a:solidFill>
              <a:schemeClr val="hlink"/>
            </a:solidFill>
            <a:miter lim="800000"/>
            <a:headEnd/>
            <a:tailEnd/>
          </a:ln>
        </p:spPr>
      </p:pic>
      <p:pic>
        <p:nvPicPr>
          <p:cNvPr id="119813" name="Picture 7"/>
          <p:cNvPicPr>
            <a:picLocks noChangeAspect="1" noChangeArrowheads="1"/>
          </p:cNvPicPr>
          <p:nvPr/>
        </p:nvPicPr>
        <p:blipFill>
          <a:blip r:embed="rId4" cstate="print"/>
          <a:srcRect/>
          <a:stretch>
            <a:fillRect/>
          </a:stretch>
        </p:blipFill>
        <p:spPr bwMode="auto">
          <a:xfrm>
            <a:off x="5929313" y="1285875"/>
            <a:ext cx="3214687" cy="4286250"/>
          </a:xfrm>
          <a:prstGeom prst="rect">
            <a:avLst/>
          </a:prstGeom>
          <a:noFill/>
          <a:ln w="9525">
            <a:noFill/>
            <a:miter lim="800000"/>
            <a:headEnd/>
            <a:tailEnd/>
          </a:ln>
        </p:spPr>
      </p:pic>
      <p:sp>
        <p:nvSpPr>
          <p:cNvPr id="119814" name="Rectangle 8"/>
          <p:cNvSpPr>
            <a:spLocks noChangeArrowheads="1"/>
          </p:cNvSpPr>
          <p:nvPr/>
        </p:nvSpPr>
        <p:spPr bwMode="auto">
          <a:xfrm>
            <a:off x="5143500" y="5572125"/>
            <a:ext cx="3786188" cy="923925"/>
          </a:xfrm>
          <a:prstGeom prst="rect">
            <a:avLst/>
          </a:prstGeom>
          <a:noFill/>
          <a:ln w="28575">
            <a:solidFill>
              <a:srgbClr val="006600"/>
            </a:solidFill>
            <a:miter lim="800000"/>
            <a:headEnd/>
            <a:tailEnd/>
          </a:ln>
        </p:spPr>
        <p:txBody>
          <a:bodyPr>
            <a:spAutoFit/>
          </a:bodyPr>
          <a:lstStyle/>
          <a:p>
            <a:pPr algn="just"/>
            <a:r>
              <a:rPr lang="en-US" sz="1800" b="1"/>
              <a:t>Even the most efficient heat engines reject almost one-half of the energy they receive as waste heat.</a:t>
            </a:r>
          </a:p>
        </p:txBody>
      </p:sp>
      <p:sp>
        <p:nvSpPr>
          <p:cNvPr id="7" name="Footer Placeholder 6"/>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bwMode="auto">
          <a:xfrm>
            <a:off x="214313" y="928688"/>
            <a:ext cx="8715375" cy="5715000"/>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marL="838200" lvl="1" indent="-285750" defTabSz="285750">
              <a:spcBef>
                <a:spcPct val="20000"/>
              </a:spcBef>
              <a:buClr>
                <a:schemeClr val="tx1"/>
              </a:buClr>
              <a:defRPr/>
            </a:pPr>
            <a:endParaRPr lang="en-US" altLang="zh-TW" sz="2800" b="1" kern="0" dirty="0">
              <a:latin typeface="Arial" pitchFamily="34" charset="0"/>
              <a:ea typeface="新細明體" pitchFamily="18" charset="-120"/>
            </a:endParaRPr>
          </a:p>
          <a:p>
            <a:pPr marL="838200" lvl="1" indent="-285750" defTabSz="285750">
              <a:spcBef>
                <a:spcPct val="20000"/>
              </a:spcBef>
              <a:buClr>
                <a:schemeClr val="tx1"/>
              </a:buClr>
              <a:buFont typeface="Wingdings" pitchFamily="2" charset="2"/>
              <a:buChar char="§"/>
              <a:defRPr/>
            </a:pPr>
            <a:endParaRPr lang="en-US" altLang="zh-TW" sz="2800" b="1" kern="0" dirty="0">
              <a:latin typeface="Arial" pitchFamily="34" charset="0"/>
              <a:ea typeface="新細明體" pitchFamily="18" charset="-120"/>
            </a:endParaRPr>
          </a:p>
          <a:p>
            <a:pPr marL="838200" lvl="1" indent="-285750" defTabSz="285750">
              <a:spcBef>
                <a:spcPct val="20000"/>
              </a:spcBef>
              <a:buClr>
                <a:schemeClr val="tx1"/>
              </a:buClr>
              <a:defRPr/>
            </a:pPr>
            <a:endParaRPr lang="zh-TW" altLang="en-US" sz="2800" b="1" kern="0" dirty="0">
              <a:latin typeface="Arial" pitchFamily="34" charset="0"/>
              <a:ea typeface="新細明體" pitchFamily="18" charset="-120"/>
            </a:endParaRPr>
          </a:p>
        </p:txBody>
      </p:sp>
      <p:sp>
        <p:nvSpPr>
          <p:cNvPr id="3" name="Rectangle 2"/>
          <p:cNvSpPr txBox="1">
            <a:spLocks noChangeArrowheads="1"/>
          </p:cNvSpPr>
          <p:nvPr/>
        </p:nvSpPr>
        <p:spPr bwMode="auto">
          <a:xfrm>
            <a:off x="214313" y="71438"/>
            <a:ext cx="8715375" cy="700087"/>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algn="ctr">
              <a:defRPr/>
            </a:pPr>
            <a:r>
              <a:rPr lang="en-US" altLang="zh-TW" sz="3200" b="1" kern="0" dirty="0">
                <a:solidFill>
                  <a:srgbClr val="FF3300"/>
                </a:solidFill>
                <a:latin typeface="Arial" pitchFamily="34" charset="0"/>
                <a:ea typeface="PMingLiU" pitchFamily="18" charset="-120"/>
                <a:cs typeface="+mj-cs"/>
              </a:rPr>
              <a:t>Schematic of a steam power plant</a:t>
            </a:r>
          </a:p>
        </p:txBody>
      </p:sp>
      <p:pic>
        <p:nvPicPr>
          <p:cNvPr id="120836" name="Picture 4"/>
          <p:cNvPicPr>
            <a:picLocks noChangeAspect="1" noChangeArrowheads="1"/>
          </p:cNvPicPr>
          <p:nvPr/>
        </p:nvPicPr>
        <p:blipFill>
          <a:blip r:embed="rId2" cstate="print"/>
          <a:srcRect/>
          <a:stretch>
            <a:fillRect/>
          </a:stretch>
        </p:blipFill>
        <p:spPr bwMode="auto">
          <a:xfrm>
            <a:off x="1281113" y="1203325"/>
            <a:ext cx="6362700" cy="5349875"/>
          </a:xfrm>
          <a:prstGeom prst="rect">
            <a:avLst/>
          </a:prstGeom>
          <a:noFill/>
          <a:ln w="9525">
            <a:noFill/>
            <a:miter lim="800000"/>
            <a:headEnd/>
            <a:tailEnd/>
          </a:ln>
        </p:spPr>
      </p:pic>
      <p:sp>
        <p:nvSpPr>
          <p:cNvPr id="5" name="Footer Placeholder 4"/>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bwMode="auto">
          <a:xfrm>
            <a:off x="214313" y="928688"/>
            <a:ext cx="8715375" cy="5715000"/>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marL="838200" lvl="1" indent="-285750" defTabSz="285750">
              <a:spcBef>
                <a:spcPct val="20000"/>
              </a:spcBef>
              <a:buClr>
                <a:schemeClr val="tx1"/>
              </a:buClr>
              <a:defRPr/>
            </a:pPr>
            <a:endParaRPr lang="en-US" altLang="zh-TW" sz="2800" b="1" kern="0" dirty="0">
              <a:latin typeface="Arial" pitchFamily="34" charset="0"/>
              <a:ea typeface="新細明體" pitchFamily="18" charset="-120"/>
            </a:endParaRPr>
          </a:p>
          <a:p>
            <a:pPr marL="838200" lvl="1" indent="-285750" defTabSz="285750">
              <a:spcBef>
                <a:spcPct val="20000"/>
              </a:spcBef>
              <a:buClr>
                <a:schemeClr val="tx1"/>
              </a:buClr>
              <a:buFont typeface="Wingdings" pitchFamily="2" charset="2"/>
              <a:buChar char="§"/>
              <a:defRPr/>
            </a:pPr>
            <a:endParaRPr lang="en-US" altLang="zh-TW" sz="2800" b="1" kern="0" dirty="0">
              <a:latin typeface="Arial" pitchFamily="34" charset="0"/>
              <a:ea typeface="新細明體" pitchFamily="18" charset="-120"/>
            </a:endParaRPr>
          </a:p>
          <a:p>
            <a:pPr marL="838200" lvl="1" indent="-285750" defTabSz="285750">
              <a:spcBef>
                <a:spcPct val="20000"/>
              </a:spcBef>
              <a:buClr>
                <a:schemeClr val="tx1"/>
              </a:buClr>
              <a:defRPr/>
            </a:pPr>
            <a:endParaRPr lang="zh-TW" altLang="en-US" sz="2800" b="1" kern="0" dirty="0">
              <a:latin typeface="Arial" pitchFamily="34" charset="0"/>
              <a:ea typeface="新細明體" pitchFamily="18" charset="-120"/>
            </a:endParaRPr>
          </a:p>
        </p:txBody>
      </p:sp>
      <p:sp>
        <p:nvSpPr>
          <p:cNvPr id="3" name="Rectangle 2"/>
          <p:cNvSpPr txBox="1">
            <a:spLocks noChangeArrowheads="1"/>
          </p:cNvSpPr>
          <p:nvPr/>
        </p:nvSpPr>
        <p:spPr bwMode="auto">
          <a:xfrm>
            <a:off x="214313" y="71438"/>
            <a:ext cx="8715375" cy="700087"/>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algn="ctr">
              <a:defRPr/>
            </a:pPr>
            <a:r>
              <a:rPr lang="en-US" altLang="zh-TW" sz="3200" b="1" kern="0" dirty="0">
                <a:solidFill>
                  <a:srgbClr val="FF3300"/>
                </a:solidFill>
                <a:latin typeface="Arial" pitchFamily="34" charset="0"/>
                <a:ea typeface="PMingLiU" pitchFamily="18" charset="-120"/>
                <a:cs typeface="+mj-cs"/>
              </a:rPr>
              <a:t>Kelvin–Planck Statement</a:t>
            </a:r>
          </a:p>
        </p:txBody>
      </p:sp>
      <p:sp>
        <p:nvSpPr>
          <p:cNvPr id="121860" name="Rectangle 5"/>
          <p:cNvSpPr>
            <a:spLocks noChangeArrowheads="1"/>
          </p:cNvSpPr>
          <p:nvPr/>
        </p:nvSpPr>
        <p:spPr bwMode="auto">
          <a:xfrm>
            <a:off x="457200" y="1066800"/>
            <a:ext cx="8382000" cy="708025"/>
          </a:xfrm>
          <a:prstGeom prst="rect">
            <a:avLst/>
          </a:prstGeom>
          <a:noFill/>
          <a:ln w="9525">
            <a:noFill/>
            <a:miter lim="800000"/>
            <a:headEnd/>
            <a:tailEnd/>
          </a:ln>
        </p:spPr>
        <p:txBody>
          <a:bodyPr>
            <a:spAutoFit/>
          </a:bodyPr>
          <a:lstStyle/>
          <a:p>
            <a:pPr algn="just"/>
            <a:r>
              <a:rPr lang="en-US" sz="2000">
                <a:latin typeface="Arial" pitchFamily="34" charset="0"/>
                <a:cs typeface="Arial" pitchFamily="34" charset="0"/>
              </a:rPr>
              <a:t>It is impossible for any device that operates on a cycle to receive heat from a single reservoir and produce a net amount of work.</a:t>
            </a:r>
          </a:p>
        </p:txBody>
      </p:sp>
      <p:pic>
        <p:nvPicPr>
          <p:cNvPr id="121861" name="Picture 6"/>
          <p:cNvPicPr>
            <a:picLocks noChangeAspect="1" noChangeArrowheads="1"/>
          </p:cNvPicPr>
          <p:nvPr/>
        </p:nvPicPr>
        <p:blipFill>
          <a:blip r:embed="rId2" cstate="print"/>
          <a:srcRect/>
          <a:stretch>
            <a:fillRect/>
          </a:stretch>
        </p:blipFill>
        <p:spPr bwMode="auto">
          <a:xfrm>
            <a:off x="642938" y="2065338"/>
            <a:ext cx="3932237" cy="3721100"/>
          </a:xfrm>
          <a:prstGeom prst="rect">
            <a:avLst/>
          </a:prstGeom>
          <a:noFill/>
          <a:ln w="9525">
            <a:noFill/>
            <a:miter lim="800000"/>
            <a:headEnd/>
            <a:tailEnd/>
          </a:ln>
        </p:spPr>
      </p:pic>
      <p:sp>
        <p:nvSpPr>
          <p:cNvPr id="121862" name="Rectangle 9"/>
          <p:cNvSpPr>
            <a:spLocks noChangeArrowheads="1"/>
          </p:cNvSpPr>
          <p:nvPr/>
        </p:nvSpPr>
        <p:spPr bwMode="auto">
          <a:xfrm>
            <a:off x="381000" y="5791200"/>
            <a:ext cx="8305800" cy="708025"/>
          </a:xfrm>
          <a:prstGeom prst="rect">
            <a:avLst/>
          </a:prstGeom>
          <a:noFill/>
          <a:ln w="76200" cmpd="tri">
            <a:solidFill>
              <a:schemeClr val="hlink"/>
            </a:solidFill>
            <a:miter lim="800000"/>
            <a:headEnd/>
            <a:tailEnd/>
          </a:ln>
        </p:spPr>
        <p:txBody>
          <a:bodyPr>
            <a:spAutoFit/>
          </a:bodyPr>
          <a:lstStyle/>
          <a:p>
            <a:pPr algn="just"/>
            <a:r>
              <a:rPr lang="en-US" sz="2000" b="1"/>
              <a:t>The Kelvin–Planck statement can also be expressed as </a:t>
            </a:r>
            <a:r>
              <a:rPr lang="en-US" sz="2000" b="1" i="1"/>
              <a:t>no heat engine can have a thermal efficiency of 100 percent</a:t>
            </a:r>
          </a:p>
        </p:txBody>
      </p:sp>
      <p:sp>
        <p:nvSpPr>
          <p:cNvPr id="10" name="AutoShape 8"/>
          <p:cNvSpPr>
            <a:spLocks noChangeArrowheads="1"/>
          </p:cNvSpPr>
          <p:nvPr/>
        </p:nvSpPr>
        <p:spPr bwMode="auto">
          <a:xfrm>
            <a:off x="4714875" y="1828800"/>
            <a:ext cx="4133850" cy="1243013"/>
          </a:xfrm>
          <a:prstGeom prst="wedgeEllipseCallout">
            <a:avLst>
              <a:gd name="adj1" fmla="val -54898"/>
              <a:gd name="adj2" fmla="val 149264"/>
            </a:avLst>
          </a:prstGeom>
          <a:solidFill>
            <a:srgbClr val="BBE0E3"/>
          </a:solidFill>
          <a:ln w="9525">
            <a:solidFill>
              <a:srgbClr val="000000"/>
            </a:solidFill>
            <a:miter lim="800000"/>
            <a:headEnd/>
            <a:tailEnd/>
          </a:ln>
          <a:effectLst/>
        </p:spPr>
        <p:txBody>
          <a:bodyPr/>
          <a:lstStyle/>
          <a:p>
            <a:pPr eaLnBrk="1" fontAlgn="auto" hangingPunct="1">
              <a:spcBef>
                <a:spcPts val="0"/>
              </a:spcBef>
              <a:spcAft>
                <a:spcPts val="0"/>
              </a:spcAft>
              <a:defRPr/>
            </a:pPr>
            <a:r>
              <a:rPr lang="en-US" sz="1800" kern="0" dirty="0">
                <a:solidFill>
                  <a:sysClr val="windowText" lastClr="000000"/>
                </a:solidFill>
              </a:rPr>
              <a:t>A heat engine that violates the Kelvin–Planck statement of the second law.</a:t>
            </a:r>
          </a:p>
          <a:p>
            <a:pPr algn="ctr" eaLnBrk="1" fontAlgn="auto" hangingPunct="1">
              <a:spcBef>
                <a:spcPts val="0"/>
              </a:spcBef>
              <a:spcAft>
                <a:spcPts val="0"/>
              </a:spcAft>
              <a:defRPr/>
            </a:pPr>
            <a:endParaRPr lang="en-US" sz="1800" kern="0" dirty="0">
              <a:solidFill>
                <a:sysClr val="windowText" lastClr="000000"/>
              </a:solidFill>
            </a:endParaRPr>
          </a:p>
        </p:txBody>
      </p:sp>
      <p:sp>
        <p:nvSpPr>
          <p:cNvPr id="8" name="Footer Placeholder 7"/>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bwMode="auto">
          <a:xfrm>
            <a:off x="628650" y="438150"/>
            <a:ext cx="7772400" cy="1028700"/>
          </a:xfrm>
          <a:solidFill>
            <a:schemeClr val="bg1"/>
          </a:solidFill>
          <a:ln>
            <a:solidFill>
              <a:schemeClr val="tx1"/>
            </a:solidFill>
            <a:miter lim="800000"/>
            <a:headEnd/>
            <a:tailEnd/>
          </a:ln>
          <a:effectLst>
            <a:outerShdw dist="107763" dir="2700000" algn="ctr" rotWithShape="0">
              <a:schemeClr val="tx1"/>
            </a:outerShdw>
          </a:effectLst>
        </p:spPr>
        <p:txBody>
          <a:bodyPr vert="horz" wrap="square" lIns="91440" tIns="45720" rIns="91440" bIns="45720" numCol="1" anchor="t" anchorCtr="0" compatLnSpc="1">
            <a:prstTxWarp prst="textNoShape">
              <a:avLst/>
            </a:prstTxWarp>
          </a:bodyPr>
          <a:lstStyle/>
          <a:p>
            <a:pPr>
              <a:defRPr/>
            </a:pPr>
            <a:r>
              <a:rPr lang="en-US" altLang="zh-TW" sz="2800" dirty="0" smtClean="0">
                <a:solidFill>
                  <a:srgbClr val="FF3300"/>
                </a:solidFill>
                <a:latin typeface="Arial" pitchFamily="34" charset="0"/>
                <a:ea typeface="新細明體" pitchFamily="18" charset="-120"/>
              </a:rPr>
              <a:t>Importance of Dimensions and Units</a:t>
            </a:r>
          </a:p>
        </p:txBody>
      </p:sp>
      <p:graphicFrame>
        <p:nvGraphicFramePr>
          <p:cNvPr id="5" name="Table 4"/>
          <p:cNvGraphicFramePr>
            <a:graphicFrameLocks noGrp="1"/>
          </p:cNvGraphicFramePr>
          <p:nvPr/>
        </p:nvGraphicFramePr>
        <p:xfrm>
          <a:off x="714375" y="1785938"/>
          <a:ext cx="7715304" cy="4143403"/>
        </p:xfrm>
        <a:graphic>
          <a:graphicData uri="http://schemas.openxmlformats.org/drawingml/2006/table">
            <a:tbl>
              <a:tblPr firstRow="1" bandRow="1">
                <a:tableStyleId>{5C22544A-7EE6-4342-B048-85BDC9FD1C3A}</a:tableStyleId>
              </a:tblPr>
              <a:tblGrid>
                <a:gridCol w="3857652"/>
                <a:gridCol w="3857652"/>
              </a:tblGrid>
              <a:tr h="801950">
                <a:tc>
                  <a:txBody>
                    <a:bodyPr/>
                    <a:lstStyle/>
                    <a:p>
                      <a:pPr algn="ctr"/>
                      <a:r>
                        <a:rPr lang="en-US" sz="2200" b="1" dirty="0" smtClean="0">
                          <a:solidFill>
                            <a:schemeClr val="tx1"/>
                          </a:solidFill>
                          <a:latin typeface="Arial" pitchFamily="34" charset="0"/>
                          <a:cs typeface="Arial" pitchFamily="34" charset="0"/>
                        </a:rPr>
                        <a:t>Macroscopic</a:t>
                      </a:r>
                      <a:endParaRPr lang="en-IN" sz="2200" b="1" dirty="0">
                        <a:solidFill>
                          <a:schemeClr val="tx1"/>
                        </a:solidFill>
                        <a:latin typeface="Arial" pitchFamily="34" charset="0"/>
                        <a:cs typeface="Arial" pitchFamily="34" charset="0"/>
                      </a:endParaRPr>
                    </a:p>
                  </a:txBody>
                  <a:tcPr/>
                </a:tc>
                <a:tc>
                  <a:txBody>
                    <a:bodyPr/>
                    <a:lstStyle/>
                    <a:p>
                      <a:pPr algn="ctr"/>
                      <a:r>
                        <a:rPr lang="en-US" sz="2200" b="1" dirty="0" smtClean="0">
                          <a:solidFill>
                            <a:schemeClr val="tx1"/>
                          </a:solidFill>
                          <a:latin typeface="Arial" pitchFamily="34" charset="0"/>
                          <a:cs typeface="Arial" pitchFamily="34" charset="0"/>
                        </a:rPr>
                        <a:t>Microscopic</a:t>
                      </a:r>
                      <a:endParaRPr lang="en-IN" sz="2200" b="1" dirty="0">
                        <a:solidFill>
                          <a:schemeClr val="tx1"/>
                        </a:solidFill>
                        <a:latin typeface="Arial" pitchFamily="34" charset="0"/>
                        <a:cs typeface="Arial" pitchFamily="34" charset="0"/>
                      </a:endParaRPr>
                    </a:p>
                  </a:txBody>
                  <a:tcPr/>
                </a:tc>
              </a:tr>
              <a:tr h="801950">
                <a:tc>
                  <a:txBody>
                    <a:bodyPr/>
                    <a:lstStyle/>
                    <a:p>
                      <a:pPr algn="l"/>
                      <a:r>
                        <a:rPr lang="en-US" altLang="zh-TW" sz="2200" b="1" i="0" dirty="0" smtClean="0">
                          <a:solidFill>
                            <a:schemeClr val="tx1"/>
                          </a:solidFill>
                          <a:latin typeface="Arial" pitchFamily="34" charset="0"/>
                          <a:ea typeface="新細明體" pitchFamily="18" charset="-120"/>
                          <a:cs typeface="Arial" pitchFamily="34" charset="0"/>
                        </a:rPr>
                        <a:t>Continuum</a:t>
                      </a:r>
                      <a:endParaRPr lang="en-IN" sz="2200" b="1" i="0" dirty="0">
                        <a:solidFill>
                          <a:schemeClr val="tx1"/>
                        </a:solidFill>
                        <a:latin typeface="Arial" pitchFamily="34" charset="0"/>
                        <a:cs typeface="Arial" pitchFamily="34" charset="0"/>
                      </a:endParaRPr>
                    </a:p>
                  </a:txBody>
                  <a:tcPr/>
                </a:tc>
                <a:tc>
                  <a:txBody>
                    <a:bodyPr/>
                    <a:lstStyle/>
                    <a:p>
                      <a:pPr algn="l"/>
                      <a:r>
                        <a:rPr lang="en-US" sz="2200" b="1" dirty="0" smtClean="0">
                          <a:solidFill>
                            <a:schemeClr val="tx1"/>
                          </a:solidFill>
                          <a:latin typeface="Arial" pitchFamily="34" charset="0"/>
                          <a:cs typeface="Arial" pitchFamily="34" charset="0"/>
                        </a:rPr>
                        <a:t>Particles</a:t>
                      </a:r>
                      <a:endParaRPr lang="en-IN" sz="2200" b="1" dirty="0">
                        <a:solidFill>
                          <a:schemeClr val="tx1"/>
                        </a:solidFill>
                        <a:latin typeface="Arial" pitchFamily="34" charset="0"/>
                        <a:cs typeface="Arial" pitchFamily="34" charset="0"/>
                      </a:endParaRPr>
                    </a:p>
                  </a:txBody>
                  <a:tcPr/>
                </a:tc>
              </a:tr>
              <a:tr h="801950">
                <a:tc>
                  <a:txBody>
                    <a:bodyPr/>
                    <a:lstStyle/>
                    <a:p>
                      <a:pPr algn="l"/>
                      <a:r>
                        <a:rPr lang="en-US" sz="2200" b="1" dirty="0" smtClean="0">
                          <a:solidFill>
                            <a:schemeClr val="tx1"/>
                          </a:solidFill>
                          <a:latin typeface="Arial" pitchFamily="34" charset="0"/>
                          <a:cs typeface="Arial" pitchFamily="34" charset="0"/>
                        </a:rPr>
                        <a:t>A few equations</a:t>
                      </a:r>
                      <a:endParaRPr lang="en-IN" sz="2200" b="1" dirty="0">
                        <a:solidFill>
                          <a:schemeClr val="tx1"/>
                        </a:solidFill>
                        <a:latin typeface="Arial" pitchFamily="34" charset="0"/>
                        <a:cs typeface="Arial" pitchFamily="34" charset="0"/>
                      </a:endParaRPr>
                    </a:p>
                  </a:txBody>
                  <a:tcPr/>
                </a:tc>
                <a:tc>
                  <a:txBody>
                    <a:bodyPr/>
                    <a:lstStyle/>
                    <a:p>
                      <a:pPr algn="l"/>
                      <a:r>
                        <a:rPr lang="en-US" sz="2200" b="1" dirty="0" smtClean="0">
                          <a:solidFill>
                            <a:schemeClr val="tx1"/>
                          </a:solidFill>
                          <a:latin typeface="Arial" pitchFamily="34" charset="0"/>
                          <a:cs typeface="Arial" pitchFamily="34" charset="0"/>
                        </a:rPr>
                        <a:t>Too many equations</a:t>
                      </a:r>
                      <a:endParaRPr lang="en-IN" sz="2200" b="1" dirty="0">
                        <a:solidFill>
                          <a:schemeClr val="tx1"/>
                        </a:solidFill>
                        <a:latin typeface="Arial" pitchFamily="34" charset="0"/>
                        <a:cs typeface="Arial" pitchFamily="34" charset="0"/>
                      </a:endParaRPr>
                    </a:p>
                  </a:txBody>
                  <a:tcPr/>
                </a:tc>
              </a:tr>
              <a:tr h="801950">
                <a:tc>
                  <a:txBody>
                    <a:bodyPr/>
                    <a:lstStyle/>
                    <a:p>
                      <a:pPr algn="l"/>
                      <a:r>
                        <a:rPr lang="en-US" sz="2200" b="1" dirty="0" smtClean="0">
                          <a:solidFill>
                            <a:schemeClr val="tx1"/>
                          </a:solidFill>
                          <a:latin typeface="Arial" pitchFamily="34" charset="0"/>
                          <a:cs typeface="Arial" pitchFamily="34" charset="0"/>
                        </a:rPr>
                        <a:t>Ease of handling</a:t>
                      </a:r>
                      <a:endParaRPr lang="en-IN" sz="2200" b="1" dirty="0">
                        <a:solidFill>
                          <a:schemeClr val="tx1"/>
                        </a:solidFill>
                        <a:latin typeface="Arial" pitchFamily="34" charset="0"/>
                        <a:cs typeface="Arial" pitchFamily="34" charset="0"/>
                      </a:endParaRPr>
                    </a:p>
                  </a:txBody>
                  <a:tcPr/>
                </a:tc>
                <a:tc>
                  <a:txBody>
                    <a:bodyPr/>
                    <a:lstStyle/>
                    <a:p>
                      <a:pPr algn="l"/>
                      <a:r>
                        <a:rPr lang="en-US" sz="2200" b="1" dirty="0" smtClean="0">
                          <a:solidFill>
                            <a:schemeClr val="tx1"/>
                          </a:solidFill>
                          <a:latin typeface="Arial" pitchFamily="34" charset="0"/>
                          <a:cs typeface="Arial" pitchFamily="34" charset="0"/>
                        </a:rPr>
                        <a:t>Difficult to handling</a:t>
                      </a:r>
                      <a:endParaRPr lang="en-IN" sz="2200" b="1" dirty="0">
                        <a:solidFill>
                          <a:schemeClr val="tx1"/>
                        </a:solidFill>
                        <a:latin typeface="Arial" pitchFamily="34" charset="0"/>
                        <a:cs typeface="Arial" pitchFamily="34" charset="0"/>
                      </a:endParaRPr>
                    </a:p>
                  </a:txBody>
                  <a:tcPr/>
                </a:tc>
              </a:tr>
              <a:tr h="935603">
                <a:tc>
                  <a:txBody>
                    <a:bodyPr/>
                    <a:lstStyle/>
                    <a:p>
                      <a:pPr algn="l"/>
                      <a:r>
                        <a:rPr lang="en-US" sz="2200" b="1" dirty="0" smtClean="0">
                          <a:solidFill>
                            <a:schemeClr val="tx1"/>
                          </a:solidFill>
                          <a:latin typeface="Arial" pitchFamily="34" charset="0"/>
                          <a:cs typeface="Arial" pitchFamily="34" charset="0"/>
                        </a:rPr>
                        <a:t>Classical or Logical thermodynamics</a:t>
                      </a:r>
                      <a:endParaRPr lang="en-IN" sz="2200" b="1" dirty="0">
                        <a:solidFill>
                          <a:schemeClr val="tx1"/>
                        </a:solidFill>
                        <a:latin typeface="Arial" pitchFamily="34" charset="0"/>
                        <a:cs typeface="Arial" pitchFamily="34" charset="0"/>
                      </a:endParaRPr>
                    </a:p>
                  </a:txBody>
                  <a:tcPr/>
                </a:tc>
                <a:tc>
                  <a:txBody>
                    <a:bodyPr/>
                    <a:lstStyle/>
                    <a:p>
                      <a:pPr algn="l"/>
                      <a:r>
                        <a:rPr lang="en-US" sz="2200" b="1" dirty="0" smtClean="0">
                          <a:solidFill>
                            <a:schemeClr val="tx1"/>
                          </a:solidFill>
                          <a:latin typeface="Arial" pitchFamily="34" charset="0"/>
                          <a:cs typeface="Arial" pitchFamily="34" charset="0"/>
                        </a:rPr>
                        <a:t>Statistical thermodynamics</a:t>
                      </a:r>
                      <a:endParaRPr lang="en-IN" sz="2200" b="1" dirty="0">
                        <a:solidFill>
                          <a:schemeClr val="tx1"/>
                        </a:solidFill>
                        <a:latin typeface="Arial" pitchFamily="34" charset="0"/>
                        <a:cs typeface="Arial" pitchFamily="34" charset="0"/>
                      </a:endParaRPr>
                    </a:p>
                  </a:txBody>
                  <a:tcPr/>
                </a:tc>
              </a:tr>
            </a:tbl>
          </a:graphicData>
        </a:graphic>
      </p:graphicFrame>
      <p:sp>
        <p:nvSpPr>
          <p:cNvPr id="6" name="Footer Placeholder 5"/>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bwMode="auto">
          <a:xfrm>
            <a:off x="214313" y="928688"/>
            <a:ext cx="8715375" cy="5715000"/>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marL="838200" lvl="1" indent="-285750" defTabSz="285750">
              <a:spcBef>
                <a:spcPct val="20000"/>
              </a:spcBef>
              <a:buClr>
                <a:schemeClr val="tx1"/>
              </a:buClr>
              <a:defRPr/>
            </a:pPr>
            <a:endParaRPr lang="en-US" altLang="zh-TW" sz="2800" b="1" kern="0" dirty="0">
              <a:latin typeface="Arial" pitchFamily="34" charset="0"/>
              <a:ea typeface="新細明體" pitchFamily="18" charset="-120"/>
            </a:endParaRPr>
          </a:p>
          <a:p>
            <a:pPr marL="838200" lvl="1" indent="-285750" defTabSz="285750">
              <a:spcBef>
                <a:spcPct val="20000"/>
              </a:spcBef>
              <a:buClr>
                <a:schemeClr val="tx1"/>
              </a:buClr>
              <a:buFont typeface="Wingdings" pitchFamily="2" charset="2"/>
              <a:buChar char="§"/>
              <a:defRPr/>
            </a:pPr>
            <a:endParaRPr lang="en-US" altLang="zh-TW" sz="2800" b="1" kern="0" dirty="0">
              <a:latin typeface="Arial" pitchFamily="34" charset="0"/>
              <a:ea typeface="新細明體" pitchFamily="18" charset="-120"/>
            </a:endParaRPr>
          </a:p>
          <a:p>
            <a:pPr marL="838200" lvl="1" indent="-285750" defTabSz="285750">
              <a:spcBef>
                <a:spcPct val="20000"/>
              </a:spcBef>
              <a:buClr>
                <a:schemeClr val="tx1"/>
              </a:buClr>
              <a:defRPr/>
            </a:pPr>
            <a:endParaRPr lang="zh-TW" altLang="en-US" sz="2800" b="1" kern="0" dirty="0">
              <a:latin typeface="Arial" pitchFamily="34" charset="0"/>
              <a:ea typeface="新細明體" pitchFamily="18" charset="-120"/>
            </a:endParaRPr>
          </a:p>
        </p:txBody>
      </p:sp>
      <p:sp>
        <p:nvSpPr>
          <p:cNvPr id="3" name="Rectangle 2"/>
          <p:cNvSpPr txBox="1">
            <a:spLocks noChangeArrowheads="1"/>
          </p:cNvSpPr>
          <p:nvPr/>
        </p:nvSpPr>
        <p:spPr bwMode="auto">
          <a:xfrm>
            <a:off x="214313" y="71438"/>
            <a:ext cx="8715375" cy="700087"/>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algn="ctr">
              <a:defRPr/>
            </a:pPr>
            <a:r>
              <a:rPr lang="en-US" altLang="zh-TW" sz="3200" b="1" kern="0" dirty="0">
                <a:solidFill>
                  <a:srgbClr val="FF3300"/>
                </a:solidFill>
                <a:latin typeface="Arial" pitchFamily="34" charset="0"/>
                <a:ea typeface="PMingLiU" pitchFamily="18" charset="-120"/>
                <a:cs typeface="+mj-cs"/>
              </a:rPr>
              <a:t>Kelvin–Planck Statement</a:t>
            </a:r>
          </a:p>
        </p:txBody>
      </p:sp>
      <p:sp>
        <p:nvSpPr>
          <p:cNvPr id="122884" name="Rectangle 3"/>
          <p:cNvSpPr>
            <a:spLocks noChangeArrowheads="1"/>
          </p:cNvSpPr>
          <p:nvPr/>
        </p:nvSpPr>
        <p:spPr bwMode="auto">
          <a:xfrm>
            <a:off x="500063" y="1295400"/>
            <a:ext cx="8143875" cy="3668713"/>
          </a:xfrm>
          <a:prstGeom prst="rect">
            <a:avLst/>
          </a:prstGeom>
          <a:noFill/>
          <a:ln w="9525">
            <a:noFill/>
            <a:miter lim="800000"/>
            <a:headEnd/>
            <a:tailEnd/>
          </a:ln>
        </p:spPr>
        <p:txBody>
          <a:bodyPr>
            <a:spAutoFit/>
          </a:bodyPr>
          <a:lstStyle/>
          <a:p>
            <a:pPr algn="just">
              <a:spcBef>
                <a:spcPct val="15000"/>
              </a:spcBef>
              <a:spcAft>
                <a:spcPct val="15000"/>
              </a:spcAft>
              <a:buFont typeface="Wingdings" pitchFamily="2" charset="2"/>
              <a:buChar char="§"/>
            </a:pPr>
            <a:r>
              <a:rPr lang="en-US" i="1">
                <a:solidFill>
                  <a:srgbClr val="CC00CC"/>
                </a:solidFill>
              </a:rPr>
              <a:t> </a:t>
            </a:r>
            <a:r>
              <a:rPr lang="en-US" sz="2800" i="1">
                <a:solidFill>
                  <a:srgbClr val="CC00CC"/>
                </a:solidFill>
              </a:rPr>
              <a:t>No heat engine can have a thermal efficiency of 100 percent</a:t>
            </a:r>
            <a:r>
              <a:rPr lang="en-US" sz="2800">
                <a:solidFill>
                  <a:srgbClr val="CC00CC"/>
                </a:solidFill>
              </a:rPr>
              <a:t>, or as </a:t>
            </a:r>
            <a:r>
              <a:rPr lang="en-US" sz="2800" i="1">
                <a:solidFill>
                  <a:srgbClr val="CC00CC"/>
                </a:solidFill>
              </a:rPr>
              <a:t>for a power plant to operate, the working fluid must exchange heat with the environment as well as the furnace</a:t>
            </a:r>
            <a:r>
              <a:rPr lang="en-US" sz="2800">
                <a:solidFill>
                  <a:srgbClr val="CC00CC"/>
                </a:solidFill>
              </a:rPr>
              <a:t>.</a:t>
            </a:r>
          </a:p>
          <a:p>
            <a:pPr algn="just">
              <a:spcBef>
                <a:spcPct val="15000"/>
              </a:spcBef>
              <a:spcAft>
                <a:spcPct val="15000"/>
              </a:spcAft>
              <a:buFont typeface="Wingdings" pitchFamily="2" charset="2"/>
              <a:buChar char="§"/>
            </a:pPr>
            <a:r>
              <a:rPr lang="en-US" sz="2800"/>
              <a:t>The impossibility of having a 100% efficient heat engine is not due to friction or other dissipative effects. It is a limitation that applies to both the idealized and the actual heat engines</a:t>
            </a:r>
            <a:endParaRPr lang="en-IN" sz="2800"/>
          </a:p>
        </p:txBody>
      </p:sp>
      <p:sp>
        <p:nvSpPr>
          <p:cNvPr id="5" name="Footer Placeholder 4"/>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bwMode="auto">
          <a:xfrm>
            <a:off x="142875" y="928688"/>
            <a:ext cx="8786813" cy="5715000"/>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marL="838200" lvl="1" indent="-285750" defTabSz="285750">
              <a:spcBef>
                <a:spcPct val="20000"/>
              </a:spcBef>
              <a:buClr>
                <a:schemeClr val="tx1"/>
              </a:buClr>
              <a:defRPr/>
            </a:pPr>
            <a:endParaRPr lang="en-US" altLang="zh-TW" sz="2800" b="1" kern="0" dirty="0">
              <a:latin typeface="Arial" pitchFamily="34" charset="0"/>
              <a:ea typeface="新細明體" pitchFamily="18" charset="-120"/>
            </a:endParaRPr>
          </a:p>
          <a:p>
            <a:pPr marL="838200" lvl="1" indent="-285750" defTabSz="285750">
              <a:spcBef>
                <a:spcPct val="20000"/>
              </a:spcBef>
              <a:buClr>
                <a:schemeClr val="tx1"/>
              </a:buClr>
              <a:buFont typeface="Wingdings" pitchFamily="2" charset="2"/>
              <a:buChar char="§"/>
              <a:defRPr/>
            </a:pPr>
            <a:endParaRPr lang="en-US" altLang="zh-TW" sz="2800" b="1" kern="0" dirty="0">
              <a:latin typeface="Arial" pitchFamily="34" charset="0"/>
              <a:ea typeface="新細明體" pitchFamily="18" charset="-120"/>
            </a:endParaRPr>
          </a:p>
          <a:p>
            <a:pPr marL="838200" lvl="1" indent="-285750" defTabSz="285750">
              <a:spcBef>
                <a:spcPct val="20000"/>
              </a:spcBef>
              <a:buClr>
                <a:schemeClr val="tx1"/>
              </a:buClr>
              <a:defRPr/>
            </a:pPr>
            <a:endParaRPr lang="zh-TW" altLang="en-US" sz="2800" b="1" kern="0" dirty="0">
              <a:latin typeface="Arial" pitchFamily="34" charset="0"/>
              <a:ea typeface="新細明體" pitchFamily="18" charset="-120"/>
            </a:endParaRPr>
          </a:p>
        </p:txBody>
      </p:sp>
      <p:sp>
        <p:nvSpPr>
          <p:cNvPr id="4" name="Rectangle 2"/>
          <p:cNvSpPr txBox="1">
            <a:spLocks noChangeArrowheads="1"/>
          </p:cNvSpPr>
          <p:nvPr/>
        </p:nvSpPr>
        <p:spPr bwMode="auto">
          <a:xfrm>
            <a:off x="142875" y="71438"/>
            <a:ext cx="8786813" cy="700087"/>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algn="ctr">
              <a:defRPr/>
            </a:pPr>
            <a:r>
              <a:rPr lang="en-US" altLang="zh-TW" sz="3200" b="1" kern="0" dirty="0">
                <a:solidFill>
                  <a:srgbClr val="FF3300"/>
                </a:solidFill>
                <a:latin typeface="Arial" pitchFamily="34" charset="0"/>
                <a:ea typeface="PMingLiU" pitchFamily="18" charset="-120"/>
                <a:cs typeface="+mj-cs"/>
              </a:rPr>
              <a:t>Refrigerators</a:t>
            </a:r>
          </a:p>
        </p:txBody>
      </p:sp>
      <p:pic>
        <p:nvPicPr>
          <p:cNvPr id="123908" name="Picture 5"/>
          <p:cNvPicPr>
            <a:picLocks noChangeAspect="1" noChangeArrowheads="1"/>
          </p:cNvPicPr>
          <p:nvPr/>
        </p:nvPicPr>
        <p:blipFill>
          <a:blip r:embed="rId2" cstate="print"/>
          <a:srcRect/>
          <a:stretch>
            <a:fillRect/>
          </a:stretch>
        </p:blipFill>
        <p:spPr bwMode="auto">
          <a:xfrm>
            <a:off x="233363" y="1295400"/>
            <a:ext cx="5267325" cy="4578350"/>
          </a:xfrm>
          <a:prstGeom prst="rect">
            <a:avLst/>
          </a:prstGeom>
          <a:noFill/>
          <a:ln w="9525">
            <a:noFill/>
            <a:miter lim="800000"/>
            <a:headEnd/>
            <a:tailEnd/>
          </a:ln>
        </p:spPr>
      </p:pic>
      <p:sp>
        <p:nvSpPr>
          <p:cNvPr id="123909" name="Rectangle 4"/>
          <p:cNvSpPr>
            <a:spLocks noChangeArrowheads="1"/>
          </p:cNvSpPr>
          <p:nvPr/>
        </p:nvSpPr>
        <p:spPr bwMode="auto">
          <a:xfrm>
            <a:off x="5029200" y="838200"/>
            <a:ext cx="3886200" cy="5595938"/>
          </a:xfrm>
          <a:prstGeom prst="rect">
            <a:avLst/>
          </a:prstGeom>
          <a:noFill/>
          <a:ln w="9525">
            <a:noFill/>
            <a:miter lim="800000"/>
            <a:headEnd/>
            <a:tailEnd/>
          </a:ln>
        </p:spPr>
        <p:txBody>
          <a:bodyPr>
            <a:spAutoFit/>
          </a:bodyPr>
          <a:lstStyle/>
          <a:p>
            <a:pPr marL="342900" indent="-342900">
              <a:spcBef>
                <a:spcPct val="15000"/>
              </a:spcBef>
              <a:spcAft>
                <a:spcPct val="15000"/>
              </a:spcAft>
              <a:buClr>
                <a:srgbClr val="FF3300"/>
              </a:buClr>
              <a:buFontTx/>
              <a:buChar char="•"/>
            </a:pPr>
            <a:r>
              <a:rPr lang="en-US"/>
              <a:t>The transfer of heat from a low-temperature medium to a high-temperature one requires special devices called </a:t>
            </a:r>
            <a:r>
              <a:rPr lang="en-US" b="1">
                <a:solidFill>
                  <a:srgbClr val="CC00CC"/>
                </a:solidFill>
              </a:rPr>
              <a:t>refrigerators</a:t>
            </a:r>
            <a:r>
              <a:rPr lang="en-US"/>
              <a:t>.</a:t>
            </a:r>
          </a:p>
          <a:p>
            <a:pPr marL="342900" indent="-342900">
              <a:spcBef>
                <a:spcPct val="15000"/>
              </a:spcBef>
              <a:spcAft>
                <a:spcPct val="15000"/>
              </a:spcAft>
              <a:buClr>
                <a:srgbClr val="FF3300"/>
              </a:buClr>
              <a:buFontTx/>
              <a:buChar char="•"/>
            </a:pPr>
            <a:r>
              <a:rPr lang="en-US"/>
              <a:t>Refrigerators, like heat engines, are cyclic devices. </a:t>
            </a:r>
          </a:p>
          <a:p>
            <a:pPr marL="342900" indent="-342900">
              <a:spcBef>
                <a:spcPct val="15000"/>
              </a:spcBef>
              <a:spcAft>
                <a:spcPct val="15000"/>
              </a:spcAft>
              <a:buClr>
                <a:srgbClr val="FF3300"/>
              </a:buClr>
              <a:buFontTx/>
              <a:buChar char="•"/>
            </a:pPr>
            <a:r>
              <a:rPr lang="en-US"/>
              <a:t>The working fluid used in the refrigeration cycle is called a </a:t>
            </a:r>
            <a:r>
              <a:rPr lang="en-US" b="1">
                <a:solidFill>
                  <a:srgbClr val="CC00CC"/>
                </a:solidFill>
              </a:rPr>
              <a:t>refrigerant</a:t>
            </a:r>
            <a:r>
              <a:rPr lang="en-US"/>
              <a:t>. </a:t>
            </a:r>
          </a:p>
          <a:p>
            <a:pPr marL="342900" indent="-342900">
              <a:spcBef>
                <a:spcPct val="15000"/>
              </a:spcBef>
              <a:spcAft>
                <a:spcPct val="15000"/>
              </a:spcAft>
              <a:buClr>
                <a:srgbClr val="FF3300"/>
              </a:buClr>
              <a:buFontTx/>
              <a:buChar char="•"/>
            </a:pPr>
            <a:r>
              <a:rPr lang="en-US"/>
              <a:t>The most frequently used refrigeration cycle is the </a:t>
            </a:r>
            <a:r>
              <a:rPr lang="en-US" i="1">
                <a:solidFill>
                  <a:srgbClr val="CC00CC"/>
                </a:solidFill>
              </a:rPr>
              <a:t>vapor-compression refrigeration cycle</a:t>
            </a:r>
            <a:r>
              <a:rPr lang="en-US"/>
              <a:t>.</a:t>
            </a:r>
          </a:p>
        </p:txBody>
      </p:sp>
      <p:sp>
        <p:nvSpPr>
          <p:cNvPr id="6" name="Footer Placeholder 5"/>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bwMode="auto">
          <a:xfrm>
            <a:off x="142875" y="928688"/>
            <a:ext cx="8786813" cy="5715000"/>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marL="838200" lvl="1" indent="-285750" defTabSz="285750">
              <a:spcBef>
                <a:spcPct val="20000"/>
              </a:spcBef>
              <a:buClr>
                <a:schemeClr val="tx1"/>
              </a:buClr>
              <a:defRPr/>
            </a:pPr>
            <a:endParaRPr lang="en-US" altLang="zh-TW" sz="2800" b="1" kern="0" dirty="0">
              <a:latin typeface="Arial" pitchFamily="34" charset="0"/>
              <a:ea typeface="新細明體" pitchFamily="18" charset="-120"/>
            </a:endParaRPr>
          </a:p>
          <a:p>
            <a:pPr marL="838200" lvl="1" indent="-285750" defTabSz="285750">
              <a:spcBef>
                <a:spcPct val="20000"/>
              </a:spcBef>
              <a:buClr>
                <a:schemeClr val="tx1"/>
              </a:buClr>
              <a:buFont typeface="Wingdings" pitchFamily="2" charset="2"/>
              <a:buChar char="§"/>
              <a:defRPr/>
            </a:pPr>
            <a:endParaRPr lang="en-US" altLang="zh-TW" sz="2800" b="1" kern="0" dirty="0">
              <a:latin typeface="Arial" pitchFamily="34" charset="0"/>
              <a:ea typeface="新細明體" pitchFamily="18" charset="-120"/>
            </a:endParaRPr>
          </a:p>
          <a:p>
            <a:pPr marL="838200" lvl="1" indent="-285750" defTabSz="285750">
              <a:spcBef>
                <a:spcPct val="20000"/>
              </a:spcBef>
              <a:buClr>
                <a:schemeClr val="tx1"/>
              </a:buClr>
              <a:defRPr/>
            </a:pPr>
            <a:endParaRPr lang="zh-TW" altLang="en-US" sz="2800" b="1" kern="0" dirty="0">
              <a:latin typeface="Arial" pitchFamily="34" charset="0"/>
              <a:ea typeface="新細明體" pitchFamily="18" charset="-120"/>
            </a:endParaRPr>
          </a:p>
        </p:txBody>
      </p:sp>
      <p:sp>
        <p:nvSpPr>
          <p:cNvPr id="3" name="Rectangle 2"/>
          <p:cNvSpPr txBox="1">
            <a:spLocks noChangeArrowheads="1"/>
          </p:cNvSpPr>
          <p:nvPr/>
        </p:nvSpPr>
        <p:spPr bwMode="auto">
          <a:xfrm>
            <a:off x="142875" y="71438"/>
            <a:ext cx="8786813" cy="700087"/>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algn="ctr">
              <a:defRPr/>
            </a:pPr>
            <a:r>
              <a:rPr lang="en-US" altLang="zh-TW" sz="3200" b="1" kern="0" dirty="0">
                <a:solidFill>
                  <a:srgbClr val="FF3300"/>
                </a:solidFill>
                <a:latin typeface="Arial" pitchFamily="34" charset="0"/>
                <a:ea typeface="PMingLiU" pitchFamily="18" charset="-120"/>
                <a:cs typeface="+mj-cs"/>
              </a:rPr>
              <a:t>Refrigerators</a:t>
            </a:r>
          </a:p>
        </p:txBody>
      </p:sp>
      <p:pic>
        <p:nvPicPr>
          <p:cNvPr id="124932" name="Picture 2" descr="cen84959_06020"/>
          <p:cNvPicPr>
            <a:picLocks noChangeAspect="1" noChangeArrowheads="1"/>
          </p:cNvPicPr>
          <p:nvPr/>
        </p:nvPicPr>
        <p:blipFill>
          <a:blip r:embed="rId2" cstate="print"/>
          <a:srcRect/>
          <a:stretch>
            <a:fillRect/>
          </a:stretch>
        </p:blipFill>
        <p:spPr bwMode="auto">
          <a:xfrm>
            <a:off x="571500" y="1214438"/>
            <a:ext cx="3097213" cy="5105400"/>
          </a:xfrm>
          <a:prstGeom prst="rect">
            <a:avLst/>
          </a:prstGeom>
          <a:noFill/>
          <a:ln w="9525">
            <a:noFill/>
            <a:miter lim="800000"/>
            <a:headEnd/>
            <a:tailEnd/>
          </a:ln>
        </p:spPr>
      </p:pic>
      <p:sp>
        <p:nvSpPr>
          <p:cNvPr id="124933" name="Rectangle 3"/>
          <p:cNvSpPr>
            <a:spLocks noChangeArrowheads="1"/>
          </p:cNvSpPr>
          <p:nvPr/>
        </p:nvSpPr>
        <p:spPr bwMode="auto">
          <a:xfrm>
            <a:off x="3878263" y="1173163"/>
            <a:ext cx="4735512" cy="519112"/>
          </a:xfrm>
          <a:prstGeom prst="rect">
            <a:avLst/>
          </a:prstGeom>
          <a:noFill/>
          <a:ln w="9525">
            <a:noFill/>
            <a:miter lim="800000"/>
            <a:headEnd/>
            <a:tailEnd/>
          </a:ln>
        </p:spPr>
        <p:txBody>
          <a:bodyPr wrap="none">
            <a:spAutoFit/>
          </a:bodyPr>
          <a:lstStyle/>
          <a:p>
            <a:r>
              <a:rPr lang="en-US" sz="2800" b="1">
                <a:solidFill>
                  <a:srgbClr val="FF3300"/>
                </a:solidFill>
              </a:rPr>
              <a:t>Coefficient of Performance</a:t>
            </a:r>
          </a:p>
        </p:txBody>
      </p:sp>
      <p:sp>
        <p:nvSpPr>
          <p:cNvPr id="124934" name="Rectangle 9"/>
          <p:cNvSpPr>
            <a:spLocks noChangeArrowheads="1"/>
          </p:cNvSpPr>
          <p:nvPr/>
        </p:nvSpPr>
        <p:spPr bwMode="auto">
          <a:xfrm>
            <a:off x="3995738" y="1906588"/>
            <a:ext cx="4648200" cy="2259012"/>
          </a:xfrm>
          <a:prstGeom prst="rect">
            <a:avLst/>
          </a:prstGeom>
          <a:noFill/>
          <a:ln w="9525">
            <a:noFill/>
            <a:miter lim="800000"/>
            <a:headEnd/>
            <a:tailEnd/>
          </a:ln>
        </p:spPr>
        <p:txBody>
          <a:bodyPr>
            <a:spAutoFit/>
          </a:bodyPr>
          <a:lstStyle/>
          <a:p>
            <a:pPr>
              <a:spcBef>
                <a:spcPct val="20000"/>
              </a:spcBef>
              <a:spcAft>
                <a:spcPct val="20000"/>
              </a:spcAft>
            </a:pPr>
            <a:r>
              <a:rPr lang="en-US" sz="2200"/>
              <a:t>The </a:t>
            </a:r>
            <a:r>
              <a:rPr lang="en-US" sz="2200" i="1"/>
              <a:t>efficiency </a:t>
            </a:r>
            <a:r>
              <a:rPr lang="en-US" sz="2200"/>
              <a:t>of a refrigerator is expressed in terms of the </a:t>
            </a:r>
            <a:r>
              <a:rPr lang="en-US" sz="2200" b="1"/>
              <a:t>coefficient of performance </a:t>
            </a:r>
            <a:r>
              <a:rPr lang="en-US" sz="2200"/>
              <a:t>(COP). </a:t>
            </a:r>
          </a:p>
          <a:p>
            <a:pPr>
              <a:spcBef>
                <a:spcPct val="20000"/>
              </a:spcBef>
              <a:spcAft>
                <a:spcPct val="20000"/>
              </a:spcAft>
            </a:pPr>
            <a:r>
              <a:rPr lang="en-US" sz="2200"/>
              <a:t>The objective of a refrigerator is to remove heat (</a:t>
            </a:r>
            <a:r>
              <a:rPr lang="en-US" sz="2200" i="1"/>
              <a:t>Q</a:t>
            </a:r>
            <a:r>
              <a:rPr lang="en-US" sz="2200" i="1" baseline="-25000"/>
              <a:t>L</a:t>
            </a:r>
            <a:r>
              <a:rPr lang="en-US" sz="2200"/>
              <a:t>) from the refrigerated space.</a:t>
            </a:r>
          </a:p>
        </p:txBody>
      </p:sp>
      <p:pic>
        <p:nvPicPr>
          <p:cNvPr id="124935" name="Picture 11"/>
          <p:cNvPicPr>
            <a:picLocks noChangeAspect="1" noChangeArrowheads="1"/>
          </p:cNvPicPr>
          <p:nvPr/>
        </p:nvPicPr>
        <p:blipFill>
          <a:blip r:embed="rId3" cstate="print"/>
          <a:srcRect/>
          <a:stretch>
            <a:fillRect/>
          </a:stretch>
        </p:blipFill>
        <p:spPr bwMode="auto">
          <a:xfrm>
            <a:off x="4148138" y="4176713"/>
            <a:ext cx="3894137" cy="752475"/>
          </a:xfrm>
          <a:prstGeom prst="rect">
            <a:avLst/>
          </a:prstGeom>
          <a:noFill/>
          <a:ln w="9525">
            <a:noFill/>
            <a:miter lim="800000"/>
            <a:headEnd/>
            <a:tailEnd/>
          </a:ln>
        </p:spPr>
      </p:pic>
      <p:pic>
        <p:nvPicPr>
          <p:cNvPr id="124936" name="Picture 12"/>
          <p:cNvPicPr>
            <a:picLocks noChangeAspect="1" noChangeArrowheads="1"/>
          </p:cNvPicPr>
          <p:nvPr/>
        </p:nvPicPr>
        <p:blipFill>
          <a:blip r:embed="rId4" cstate="print"/>
          <a:srcRect/>
          <a:stretch>
            <a:fillRect/>
          </a:stretch>
        </p:blipFill>
        <p:spPr bwMode="auto">
          <a:xfrm>
            <a:off x="4148138" y="5280025"/>
            <a:ext cx="3203575" cy="363538"/>
          </a:xfrm>
          <a:prstGeom prst="rect">
            <a:avLst/>
          </a:prstGeom>
          <a:noFill/>
          <a:ln w="9525">
            <a:noFill/>
            <a:miter lim="800000"/>
            <a:headEnd/>
            <a:tailEnd/>
          </a:ln>
        </p:spPr>
      </p:pic>
      <p:pic>
        <p:nvPicPr>
          <p:cNvPr id="124937" name="Picture 13"/>
          <p:cNvPicPr>
            <a:picLocks noChangeAspect="1" noChangeArrowheads="1"/>
          </p:cNvPicPr>
          <p:nvPr/>
        </p:nvPicPr>
        <p:blipFill>
          <a:blip r:embed="rId5" cstate="print"/>
          <a:srcRect/>
          <a:stretch>
            <a:fillRect/>
          </a:stretch>
        </p:blipFill>
        <p:spPr bwMode="auto">
          <a:xfrm>
            <a:off x="4148138" y="5826125"/>
            <a:ext cx="4017962" cy="746125"/>
          </a:xfrm>
          <a:prstGeom prst="rect">
            <a:avLst/>
          </a:prstGeom>
          <a:noFill/>
          <a:ln w="9525">
            <a:noFill/>
            <a:miter lim="800000"/>
            <a:headEnd/>
            <a:tailEnd/>
          </a:ln>
        </p:spPr>
      </p:pic>
      <p:sp>
        <p:nvSpPr>
          <p:cNvPr id="10" name="Footer Placeholder 9"/>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bwMode="auto">
          <a:xfrm>
            <a:off x="142875" y="928688"/>
            <a:ext cx="8786813" cy="5715000"/>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marL="838200" lvl="1" indent="-285750" defTabSz="285750">
              <a:spcBef>
                <a:spcPct val="20000"/>
              </a:spcBef>
              <a:buClr>
                <a:schemeClr val="tx1"/>
              </a:buClr>
              <a:defRPr/>
            </a:pPr>
            <a:endParaRPr lang="en-US" altLang="zh-TW" sz="2800" b="1" kern="0" dirty="0">
              <a:latin typeface="Arial" pitchFamily="34" charset="0"/>
              <a:ea typeface="新細明體" pitchFamily="18" charset="-120"/>
            </a:endParaRPr>
          </a:p>
          <a:p>
            <a:pPr marL="838200" lvl="1" indent="-285750" defTabSz="285750">
              <a:spcBef>
                <a:spcPct val="20000"/>
              </a:spcBef>
              <a:buClr>
                <a:schemeClr val="tx1"/>
              </a:buClr>
              <a:buFont typeface="Wingdings" pitchFamily="2" charset="2"/>
              <a:buChar char="§"/>
              <a:defRPr/>
            </a:pPr>
            <a:endParaRPr lang="en-US" altLang="zh-TW" sz="2800" b="1" kern="0" dirty="0">
              <a:latin typeface="Arial" pitchFamily="34" charset="0"/>
              <a:ea typeface="新細明體" pitchFamily="18" charset="-120"/>
            </a:endParaRPr>
          </a:p>
          <a:p>
            <a:pPr marL="838200" lvl="1" indent="-285750" defTabSz="285750">
              <a:spcBef>
                <a:spcPct val="20000"/>
              </a:spcBef>
              <a:buClr>
                <a:schemeClr val="tx1"/>
              </a:buClr>
              <a:defRPr/>
            </a:pPr>
            <a:endParaRPr lang="zh-TW" altLang="en-US" sz="2800" b="1" kern="0" dirty="0">
              <a:latin typeface="Arial" pitchFamily="34" charset="0"/>
              <a:ea typeface="新細明體" pitchFamily="18" charset="-120"/>
            </a:endParaRPr>
          </a:p>
        </p:txBody>
      </p:sp>
      <p:sp>
        <p:nvSpPr>
          <p:cNvPr id="3" name="Rectangle 2"/>
          <p:cNvSpPr txBox="1">
            <a:spLocks noChangeArrowheads="1"/>
          </p:cNvSpPr>
          <p:nvPr/>
        </p:nvSpPr>
        <p:spPr bwMode="auto">
          <a:xfrm>
            <a:off x="142875" y="71438"/>
            <a:ext cx="8786813" cy="700087"/>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algn="ctr">
              <a:defRPr/>
            </a:pPr>
            <a:r>
              <a:rPr lang="en-US" altLang="zh-TW" sz="3200" b="1" kern="0" dirty="0" err="1">
                <a:solidFill>
                  <a:srgbClr val="FF3300"/>
                </a:solidFill>
                <a:latin typeface="Arial" pitchFamily="34" charset="0"/>
                <a:ea typeface="PMingLiU" pitchFamily="18" charset="-120"/>
                <a:cs typeface="+mj-cs"/>
              </a:rPr>
              <a:t>Clausius</a:t>
            </a:r>
            <a:r>
              <a:rPr lang="en-US" altLang="zh-TW" sz="3200" b="1" kern="0" dirty="0">
                <a:solidFill>
                  <a:srgbClr val="FF3300"/>
                </a:solidFill>
                <a:latin typeface="Arial" pitchFamily="34" charset="0"/>
                <a:ea typeface="PMingLiU" pitchFamily="18" charset="-120"/>
                <a:cs typeface="+mj-cs"/>
              </a:rPr>
              <a:t> Statement</a:t>
            </a:r>
          </a:p>
        </p:txBody>
      </p:sp>
      <p:sp>
        <p:nvSpPr>
          <p:cNvPr id="125956" name="Rectangle 5"/>
          <p:cNvSpPr>
            <a:spLocks noChangeArrowheads="1"/>
          </p:cNvSpPr>
          <p:nvPr/>
        </p:nvSpPr>
        <p:spPr bwMode="auto">
          <a:xfrm>
            <a:off x="285750" y="941388"/>
            <a:ext cx="8534400" cy="1200150"/>
          </a:xfrm>
          <a:prstGeom prst="rect">
            <a:avLst/>
          </a:prstGeom>
          <a:noFill/>
          <a:ln w="9525">
            <a:noFill/>
            <a:miter lim="800000"/>
            <a:headEnd/>
            <a:tailEnd/>
          </a:ln>
        </p:spPr>
        <p:txBody>
          <a:bodyPr>
            <a:spAutoFit/>
          </a:bodyPr>
          <a:lstStyle/>
          <a:p>
            <a:pPr algn="just"/>
            <a:r>
              <a:rPr lang="en-US"/>
              <a:t>It is impossible to construct a device that operates in a cyclic process unaided by any external agency, to convey heat from a body at a lower-temperature body to a higher-temperature body.</a:t>
            </a:r>
          </a:p>
        </p:txBody>
      </p:sp>
      <p:pic>
        <p:nvPicPr>
          <p:cNvPr id="125957" name="Picture 6"/>
          <p:cNvPicPr>
            <a:picLocks noChangeAspect="1" noChangeArrowheads="1"/>
          </p:cNvPicPr>
          <p:nvPr/>
        </p:nvPicPr>
        <p:blipFill>
          <a:blip r:embed="rId2" cstate="print"/>
          <a:srcRect/>
          <a:stretch>
            <a:fillRect/>
          </a:stretch>
        </p:blipFill>
        <p:spPr bwMode="auto">
          <a:xfrm>
            <a:off x="428625" y="2143125"/>
            <a:ext cx="3246438" cy="4429125"/>
          </a:xfrm>
          <a:prstGeom prst="rect">
            <a:avLst/>
          </a:prstGeom>
          <a:noFill/>
          <a:ln w="9525">
            <a:noFill/>
            <a:miter lim="800000"/>
            <a:headEnd/>
            <a:tailEnd/>
          </a:ln>
        </p:spPr>
      </p:pic>
      <p:sp>
        <p:nvSpPr>
          <p:cNvPr id="6" name="Footer Placeholder 5"/>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142875" y="928688"/>
            <a:ext cx="8786813" cy="5715000"/>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a:spcBef>
                <a:spcPct val="15000"/>
              </a:spcBef>
              <a:spcAft>
                <a:spcPct val="15000"/>
              </a:spcAft>
              <a:defRPr/>
            </a:pPr>
            <a:r>
              <a:rPr lang="en-US" altLang="zh-TW" sz="2600" b="1" i="1" dirty="0">
                <a:solidFill>
                  <a:schemeClr val="tx2"/>
                </a:solidFill>
                <a:latin typeface="Arial" pitchFamily="34" charset="0"/>
                <a:ea typeface="DFKai-SB" pitchFamily="65" charset="-120"/>
              </a:rPr>
              <a:t>A device that violates the second law is called a PMM2.</a:t>
            </a:r>
          </a:p>
        </p:txBody>
      </p:sp>
      <p:sp>
        <p:nvSpPr>
          <p:cNvPr id="5" name="Rectangle 2"/>
          <p:cNvSpPr txBox="1">
            <a:spLocks noChangeArrowheads="1"/>
          </p:cNvSpPr>
          <p:nvPr/>
        </p:nvSpPr>
        <p:spPr bwMode="auto">
          <a:xfrm>
            <a:off x="142875" y="71438"/>
            <a:ext cx="8786813" cy="700087"/>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algn="ctr">
              <a:defRPr/>
            </a:pPr>
            <a:r>
              <a:rPr lang="en-US" altLang="zh-TW" sz="3200" b="1" kern="0" dirty="0">
                <a:solidFill>
                  <a:srgbClr val="FF3300"/>
                </a:solidFill>
                <a:latin typeface="Arial" pitchFamily="34" charset="0"/>
                <a:ea typeface="PMingLiU" pitchFamily="18" charset="-120"/>
                <a:cs typeface="+mj-cs"/>
              </a:rPr>
              <a:t>PERPETUAL-MOTION MACHINES</a:t>
            </a:r>
          </a:p>
        </p:txBody>
      </p:sp>
      <p:pic>
        <p:nvPicPr>
          <p:cNvPr id="126980" name="Picture 4" descr="cen84959_06029"/>
          <p:cNvPicPr>
            <a:picLocks noChangeAspect="1" noChangeArrowheads="1"/>
          </p:cNvPicPr>
          <p:nvPr/>
        </p:nvPicPr>
        <p:blipFill>
          <a:blip r:embed="rId2" cstate="print"/>
          <a:srcRect/>
          <a:stretch>
            <a:fillRect/>
          </a:stretch>
        </p:blipFill>
        <p:spPr bwMode="auto">
          <a:xfrm>
            <a:off x="1643063" y="2459038"/>
            <a:ext cx="5857875" cy="3684587"/>
          </a:xfrm>
          <a:prstGeom prst="rect">
            <a:avLst/>
          </a:prstGeom>
          <a:noFill/>
          <a:ln w="9525">
            <a:noFill/>
            <a:miter lim="800000"/>
            <a:headEnd/>
            <a:tailEnd/>
          </a:ln>
        </p:spPr>
      </p:pic>
      <p:sp>
        <p:nvSpPr>
          <p:cNvPr id="6" name="Footer Placeholder 5"/>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bwMode="auto">
          <a:xfrm>
            <a:off x="142875" y="928688"/>
            <a:ext cx="8786813" cy="5715000"/>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algn="just">
              <a:spcBef>
                <a:spcPct val="15000"/>
              </a:spcBef>
              <a:spcAft>
                <a:spcPct val="15000"/>
              </a:spcAft>
              <a:defRPr/>
            </a:pPr>
            <a:r>
              <a:rPr lang="en-US" altLang="zh-TW" sz="2600" b="1" i="1" dirty="0">
                <a:solidFill>
                  <a:schemeClr val="tx2"/>
                </a:solidFill>
                <a:latin typeface="Arial" pitchFamily="34" charset="0"/>
                <a:ea typeface="DFKai-SB" pitchFamily="65" charset="-120"/>
              </a:rPr>
              <a:t>A machine can be imagined which would continuously absorb heat from a single thermal reservoir and would convert this heat completely into work. The efficiency of such a machine would be 100 %. This machine is called the perpetual motion machine of the second kind (PMM2)</a:t>
            </a:r>
          </a:p>
        </p:txBody>
      </p:sp>
      <p:sp>
        <p:nvSpPr>
          <p:cNvPr id="3" name="Rectangle 2"/>
          <p:cNvSpPr txBox="1">
            <a:spLocks noChangeArrowheads="1"/>
          </p:cNvSpPr>
          <p:nvPr/>
        </p:nvSpPr>
        <p:spPr bwMode="auto">
          <a:xfrm>
            <a:off x="142875" y="71438"/>
            <a:ext cx="8786813" cy="700087"/>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algn="ctr">
              <a:defRPr/>
            </a:pPr>
            <a:r>
              <a:rPr lang="en-US" altLang="zh-TW" sz="3200" b="1" kern="0" dirty="0">
                <a:solidFill>
                  <a:srgbClr val="FF3300"/>
                </a:solidFill>
                <a:latin typeface="Arial" pitchFamily="34" charset="0"/>
                <a:ea typeface="PMingLiU" pitchFamily="18" charset="-120"/>
                <a:cs typeface="+mj-cs"/>
              </a:rPr>
              <a:t>PERPETUAL-MOTION MACHINES</a:t>
            </a:r>
          </a:p>
        </p:txBody>
      </p:sp>
      <p:sp>
        <p:nvSpPr>
          <p:cNvPr id="4" name="Footer Placeholder 3"/>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142875" y="71438"/>
            <a:ext cx="8786813" cy="700087"/>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algn="ctr">
              <a:defRPr/>
            </a:pPr>
            <a:r>
              <a:rPr lang="en-US" altLang="zh-TW" sz="2800" b="1" kern="0" dirty="0">
                <a:solidFill>
                  <a:srgbClr val="FF3300"/>
                </a:solidFill>
                <a:latin typeface="Arial" pitchFamily="34" charset="0"/>
                <a:ea typeface="PMingLiU" pitchFamily="18" charset="-120"/>
                <a:cs typeface="+mj-cs"/>
              </a:rPr>
              <a:t>REVERSIBLE AND IRREVERSIBLE PROCESSES</a:t>
            </a:r>
          </a:p>
        </p:txBody>
      </p:sp>
      <p:sp>
        <p:nvSpPr>
          <p:cNvPr id="3" name="Rectangle 3"/>
          <p:cNvSpPr txBox="1">
            <a:spLocks noChangeArrowheads="1"/>
          </p:cNvSpPr>
          <p:nvPr/>
        </p:nvSpPr>
        <p:spPr bwMode="auto">
          <a:xfrm>
            <a:off x="142875" y="928688"/>
            <a:ext cx="8786813" cy="5715000"/>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algn="just">
              <a:spcBef>
                <a:spcPct val="15000"/>
              </a:spcBef>
              <a:spcAft>
                <a:spcPct val="15000"/>
              </a:spcAft>
              <a:defRPr/>
            </a:pPr>
            <a:endParaRPr lang="en-US" altLang="zh-TW" sz="2600" b="1" i="1" dirty="0">
              <a:solidFill>
                <a:schemeClr val="tx2"/>
              </a:solidFill>
              <a:latin typeface="Arial" pitchFamily="34" charset="0"/>
              <a:ea typeface="DFKai-SB" pitchFamily="65" charset="-120"/>
            </a:endParaRPr>
          </a:p>
        </p:txBody>
      </p:sp>
      <p:sp>
        <p:nvSpPr>
          <p:cNvPr id="129028" name="Rectangle 5"/>
          <p:cNvSpPr>
            <a:spLocks noChangeArrowheads="1"/>
          </p:cNvSpPr>
          <p:nvPr/>
        </p:nvSpPr>
        <p:spPr bwMode="auto">
          <a:xfrm>
            <a:off x="304800" y="838200"/>
            <a:ext cx="8534400" cy="4041775"/>
          </a:xfrm>
          <a:prstGeom prst="rect">
            <a:avLst/>
          </a:prstGeom>
          <a:noFill/>
          <a:ln w="9525">
            <a:noFill/>
            <a:miter lim="800000"/>
            <a:headEnd/>
            <a:tailEnd/>
          </a:ln>
        </p:spPr>
        <p:txBody>
          <a:bodyPr>
            <a:spAutoFit/>
          </a:bodyPr>
          <a:lstStyle/>
          <a:p>
            <a:pPr marL="342900" indent="-342900" algn="just">
              <a:lnSpc>
                <a:spcPct val="120000"/>
              </a:lnSpc>
              <a:buFont typeface="Wingdings" pitchFamily="2" charset="2"/>
              <a:buChar char="v"/>
            </a:pPr>
            <a:r>
              <a:rPr lang="en-US"/>
              <a:t>A </a:t>
            </a:r>
            <a:r>
              <a:rPr lang="en-US" b="1"/>
              <a:t>reversible process </a:t>
            </a:r>
            <a:r>
              <a:rPr lang="en-US"/>
              <a:t>is defined as a </a:t>
            </a:r>
            <a:r>
              <a:rPr lang="en-US" i="1"/>
              <a:t>process that can be reversed without leaving any trace on the surroundings</a:t>
            </a:r>
            <a:r>
              <a:rPr lang="en-US"/>
              <a:t>. </a:t>
            </a:r>
          </a:p>
          <a:p>
            <a:pPr marL="342900" indent="-342900" algn="just">
              <a:lnSpc>
                <a:spcPct val="120000"/>
              </a:lnSpc>
              <a:buFont typeface="Wingdings" pitchFamily="2" charset="2"/>
              <a:buChar char="v"/>
            </a:pPr>
            <a:r>
              <a:rPr lang="en-US"/>
              <a:t>That is, both the system </a:t>
            </a:r>
            <a:r>
              <a:rPr lang="en-US" i="1"/>
              <a:t> and </a:t>
            </a:r>
            <a:r>
              <a:rPr lang="en-US"/>
              <a:t>the surroundings are returned to their initial states at the end of the reverse process. </a:t>
            </a:r>
          </a:p>
          <a:p>
            <a:pPr marL="342900" indent="-342900" algn="just">
              <a:lnSpc>
                <a:spcPct val="120000"/>
              </a:lnSpc>
              <a:buFont typeface="Wingdings" pitchFamily="2" charset="2"/>
              <a:buChar char="v"/>
            </a:pPr>
            <a:r>
              <a:rPr lang="en-US"/>
              <a:t>This is possible only if the net heat </a:t>
            </a:r>
            <a:r>
              <a:rPr lang="en-US" i="1"/>
              <a:t>and </a:t>
            </a:r>
            <a:r>
              <a:rPr lang="en-US"/>
              <a:t>net work exchange between the system and the surroundings is zero for the combined (original and reverse) process. </a:t>
            </a:r>
          </a:p>
          <a:p>
            <a:pPr marL="342900" indent="-342900" algn="just">
              <a:lnSpc>
                <a:spcPct val="120000"/>
              </a:lnSpc>
              <a:buFont typeface="Wingdings" pitchFamily="2" charset="2"/>
              <a:buChar char="v"/>
            </a:pPr>
            <a:r>
              <a:rPr lang="en-US"/>
              <a:t>Processes that are not reversible are called </a:t>
            </a:r>
            <a:r>
              <a:rPr lang="en-US" b="1"/>
              <a:t>irreversible processes.</a:t>
            </a:r>
          </a:p>
        </p:txBody>
      </p:sp>
      <p:sp>
        <p:nvSpPr>
          <p:cNvPr id="5" name="Footer Placeholder 4"/>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bwMode="auto">
          <a:xfrm>
            <a:off x="142875" y="928688"/>
            <a:ext cx="8786813" cy="5715000"/>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marL="838200" lvl="1" indent="-285750" defTabSz="285750">
              <a:spcBef>
                <a:spcPct val="20000"/>
              </a:spcBef>
              <a:buClr>
                <a:schemeClr val="tx1"/>
              </a:buClr>
              <a:defRPr/>
            </a:pPr>
            <a:endParaRPr lang="en-US" altLang="zh-TW" sz="2800" b="1" kern="0" dirty="0">
              <a:latin typeface="Arial" pitchFamily="34" charset="0"/>
              <a:ea typeface="新細明體" pitchFamily="18" charset="-120"/>
            </a:endParaRPr>
          </a:p>
          <a:p>
            <a:pPr marL="838200" lvl="1" indent="-285750" defTabSz="285750">
              <a:spcBef>
                <a:spcPct val="20000"/>
              </a:spcBef>
              <a:buClr>
                <a:schemeClr val="tx1"/>
              </a:buClr>
              <a:buFont typeface="Wingdings" pitchFamily="2" charset="2"/>
              <a:buChar char="§"/>
              <a:defRPr/>
            </a:pPr>
            <a:endParaRPr lang="en-US" altLang="zh-TW" sz="2800" b="1" kern="0" dirty="0">
              <a:latin typeface="Arial" pitchFamily="34" charset="0"/>
              <a:ea typeface="新細明體" pitchFamily="18" charset="-120"/>
            </a:endParaRPr>
          </a:p>
          <a:p>
            <a:pPr marL="838200" lvl="1" indent="-285750" defTabSz="285750">
              <a:spcBef>
                <a:spcPct val="20000"/>
              </a:spcBef>
              <a:buClr>
                <a:schemeClr val="tx1"/>
              </a:buClr>
              <a:defRPr/>
            </a:pPr>
            <a:endParaRPr lang="zh-TW" altLang="en-US" sz="2800" b="1" kern="0" dirty="0">
              <a:latin typeface="Arial" pitchFamily="34" charset="0"/>
              <a:ea typeface="新細明體" pitchFamily="18" charset="-120"/>
            </a:endParaRPr>
          </a:p>
        </p:txBody>
      </p:sp>
      <p:sp>
        <p:nvSpPr>
          <p:cNvPr id="3" name="Rectangle 2"/>
          <p:cNvSpPr txBox="1">
            <a:spLocks noChangeArrowheads="1"/>
          </p:cNvSpPr>
          <p:nvPr/>
        </p:nvSpPr>
        <p:spPr bwMode="auto">
          <a:xfrm>
            <a:off x="142875" y="71438"/>
            <a:ext cx="8786813" cy="700087"/>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algn="ctr">
              <a:defRPr/>
            </a:pPr>
            <a:r>
              <a:rPr lang="en-US" altLang="zh-TW" sz="3200" b="1" kern="0" dirty="0" err="1">
                <a:solidFill>
                  <a:srgbClr val="FF3300"/>
                </a:solidFill>
                <a:latin typeface="Arial" pitchFamily="34" charset="0"/>
                <a:ea typeface="PMingLiU" pitchFamily="18" charset="-120"/>
                <a:cs typeface="+mj-cs"/>
              </a:rPr>
              <a:t>Irreversibilities</a:t>
            </a:r>
            <a:endParaRPr lang="en-US" altLang="zh-TW" sz="3200" b="1" kern="0" dirty="0">
              <a:solidFill>
                <a:srgbClr val="FF3300"/>
              </a:solidFill>
              <a:latin typeface="Arial" pitchFamily="34" charset="0"/>
              <a:ea typeface="PMingLiU" pitchFamily="18" charset="-120"/>
              <a:cs typeface="+mj-cs"/>
            </a:endParaRPr>
          </a:p>
        </p:txBody>
      </p:sp>
      <p:sp>
        <p:nvSpPr>
          <p:cNvPr id="130052" name="Rectangle 4"/>
          <p:cNvSpPr>
            <a:spLocks noChangeArrowheads="1"/>
          </p:cNvSpPr>
          <p:nvPr/>
        </p:nvSpPr>
        <p:spPr bwMode="auto">
          <a:xfrm>
            <a:off x="228600" y="1119188"/>
            <a:ext cx="8610600" cy="4524375"/>
          </a:xfrm>
          <a:prstGeom prst="rect">
            <a:avLst/>
          </a:prstGeom>
          <a:noFill/>
          <a:ln w="9525">
            <a:noFill/>
            <a:miter lim="800000"/>
            <a:headEnd/>
            <a:tailEnd/>
          </a:ln>
        </p:spPr>
        <p:txBody>
          <a:bodyPr>
            <a:spAutoFit/>
          </a:bodyPr>
          <a:lstStyle/>
          <a:p>
            <a:pPr marL="342900" indent="-342900">
              <a:buFont typeface="Wingdings" pitchFamily="2" charset="2"/>
              <a:buChar char="v"/>
            </a:pPr>
            <a:r>
              <a:rPr lang="en-US"/>
              <a:t>The factors that cause a process to be irreversible are called </a:t>
            </a:r>
            <a:r>
              <a:rPr lang="en-US" b="1"/>
              <a:t>irreversibilities.</a:t>
            </a:r>
          </a:p>
          <a:p>
            <a:pPr marL="800100" lvl="1" indent="-342900">
              <a:buFont typeface="Wingdings" pitchFamily="2" charset="2"/>
              <a:buChar char="v"/>
            </a:pPr>
            <a:r>
              <a:rPr lang="en-US"/>
              <a:t>Friction</a:t>
            </a:r>
          </a:p>
          <a:p>
            <a:pPr marL="800100" lvl="1" indent="-342900">
              <a:buFont typeface="Wingdings" pitchFamily="2" charset="2"/>
              <a:buChar char="v"/>
            </a:pPr>
            <a:r>
              <a:rPr lang="en-US"/>
              <a:t>unrestrained expansion</a:t>
            </a:r>
          </a:p>
          <a:p>
            <a:pPr marL="800100" lvl="1" indent="-342900">
              <a:buFont typeface="Wingdings" pitchFamily="2" charset="2"/>
              <a:buChar char="v"/>
            </a:pPr>
            <a:r>
              <a:rPr lang="en-US"/>
              <a:t>mixing of two fluids</a:t>
            </a:r>
          </a:p>
          <a:p>
            <a:pPr marL="800100" lvl="1" indent="-342900">
              <a:buFont typeface="Wingdings" pitchFamily="2" charset="2"/>
              <a:buChar char="v"/>
            </a:pPr>
            <a:r>
              <a:rPr lang="en-US"/>
              <a:t>Heat transfer across a finite temperature difference, </a:t>
            </a:r>
          </a:p>
          <a:p>
            <a:pPr marL="800100" lvl="1" indent="-342900">
              <a:buFont typeface="Wingdings" pitchFamily="2" charset="2"/>
              <a:buChar char="v"/>
            </a:pPr>
            <a:r>
              <a:rPr lang="en-US"/>
              <a:t>electric resistance,</a:t>
            </a:r>
          </a:p>
          <a:p>
            <a:pPr marL="800100" lvl="1" indent="-342900">
              <a:buFont typeface="Wingdings" pitchFamily="2" charset="2"/>
              <a:buChar char="v"/>
            </a:pPr>
            <a:r>
              <a:rPr lang="en-US"/>
              <a:t>Inelastic deformation of solids, </a:t>
            </a:r>
          </a:p>
          <a:p>
            <a:pPr marL="800100" lvl="1" indent="-342900">
              <a:buFont typeface="Wingdings" pitchFamily="2" charset="2"/>
              <a:buChar char="v"/>
            </a:pPr>
            <a:r>
              <a:rPr lang="en-US"/>
              <a:t>chemical reactions.</a:t>
            </a:r>
          </a:p>
          <a:p>
            <a:pPr marL="342900" indent="-342900">
              <a:buFont typeface="Wingdings" pitchFamily="2" charset="2"/>
              <a:buChar char="v"/>
            </a:pPr>
            <a:r>
              <a:rPr lang="en-US"/>
              <a:t>The presence of any of these effects renders a process irreversible. </a:t>
            </a:r>
          </a:p>
          <a:p>
            <a:pPr marL="342900" indent="-342900">
              <a:buFont typeface="Wingdings" pitchFamily="2" charset="2"/>
              <a:buChar char="v"/>
            </a:pPr>
            <a:r>
              <a:rPr lang="en-US"/>
              <a:t>A reversible process involves none of these. </a:t>
            </a:r>
          </a:p>
        </p:txBody>
      </p:sp>
      <p:sp>
        <p:nvSpPr>
          <p:cNvPr id="5" name="Footer Placeholder 4"/>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bwMode="auto">
          <a:xfrm>
            <a:off x="142875" y="214313"/>
            <a:ext cx="8786813" cy="6429375"/>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marL="838200" lvl="1" indent="-285750" defTabSz="285750">
              <a:spcBef>
                <a:spcPct val="20000"/>
              </a:spcBef>
              <a:buClr>
                <a:schemeClr val="tx1"/>
              </a:buClr>
              <a:defRPr/>
            </a:pPr>
            <a:endParaRPr lang="en-US" altLang="zh-TW" sz="2800" b="1" kern="0" dirty="0">
              <a:latin typeface="Arial" pitchFamily="34" charset="0"/>
              <a:ea typeface="新細明體" pitchFamily="18" charset="-120"/>
            </a:endParaRPr>
          </a:p>
          <a:p>
            <a:pPr marL="838200" lvl="1" indent="-285750" defTabSz="285750">
              <a:spcBef>
                <a:spcPct val="20000"/>
              </a:spcBef>
              <a:buClr>
                <a:schemeClr val="tx1"/>
              </a:buClr>
              <a:buFont typeface="Wingdings" pitchFamily="2" charset="2"/>
              <a:buChar char="§"/>
              <a:defRPr/>
            </a:pPr>
            <a:endParaRPr lang="en-US" altLang="zh-TW" sz="2800" b="1" kern="0" dirty="0">
              <a:latin typeface="Arial" pitchFamily="34" charset="0"/>
              <a:ea typeface="新細明體" pitchFamily="18" charset="-120"/>
            </a:endParaRPr>
          </a:p>
          <a:p>
            <a:pPr marL="838200" lvl="1" indent="-285750" defTabSz="285750">
              <a:spcBef>
                <a:spcPct val="20000"/>
              </a:spcBef>
              <a:buClr>
                <a:schemeClr val="tx1"/>
              </a:buClr>
              <a:defRPr/>
            </a:pPr>
            <a:endParaRPr lang="zh-TW" altLang="en-US" sz="2800" b="1" kern="0" dirty="0">
              <a:latin typeface="Arial" pitchFamily="34" charset="0"/>
              <a:ea typeface="新細明體" pitchFamily="18" charset="-120"/>
            </a:endParaRPr>
          </a:p>
        </p:txBody>
      </p:sp>
      <p:pic>
        <p:nvPicPr>
          <p:cNvPr id="131075" name="Picture 5"/>
          <p:cNvPicPr>
            <a:picLocks noChangeAspect="1" noChangeArrowheads="1"/>
          </p:cNvPicPr>
          <p:nvPr/>
        </p:nvPicPr>
        <p:blipFill>
          <a:blip r:embed="rId2" cstate="print"/>
          <a:srcRect b="24814"/>
          <a:stretch>
            <a:fillRect/>
          </a:stretch>
        </p:blipFill>
        <p:spPr bwMode="auto">
          <a:xfrm>
            <a:off x="242888" y="3000375"/>
            <a:ext cx="5757862" cy="3000375"/>
          </a:xfrm>
          <a:prstGeom prst="rect">
            <a:avLst/>
          </a:prstGeom>
          <a:noFill/>
          <a:ln w="9525">
            <a:noFill/>
            <a:miter lim="800000"/>
            <a:headEnd/>
            <a:tailEnd/>
          </a:ln>
        </p:spPr>
      </p:pic>
      <p:pic>
        <p:nvPicPr>
          <p:cNvPr id="131076" name="Picture 6"/>
          <p:cNvPicPr>
            <a:picLocks noChangeAspect="1" noChangeArrowheads="1"/>
          </p:cNvPicPr>
          <p:nvPr/>
        </p:nvPicPr>
        <p:blipFill>
          <a:blip r:embed="rId3" cstate="print"/>
          <a:srcRect b="26358"/>
          <a:stretch>
            <a:fillRect/>
          </a:stretch>
        </p:blipFill>
        <p:spPr bwMode="auto">
          <a:xfrm>
            <a:off x="3643313" y="304800"/>
            <a:ext cx="5199062" cy="2838450"/>
          </a:xfrm>
          <a:prstGeom prst="rect">
            <a:avLst/>
          </a:prstGeom>
          <a:noFill/>
          <a:ln w="9525">
            <a:noFill/>
            <a:miter lim="800000"/>
            <a:headEnd/>
            <a:tailEnd/>
          </a:ln>
        </p:spPr>
      </p:pic>
      <p:sp>
        <p:nvSpPr>
          <p:cNvPr id="5" name="Footer Placeholder 4"/>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4"/>
          <p:cNvSpPr>
            <a:spLocks noChangeArrowheads="1"/>
          </p:cNvSpPr>
          <p:nvPr/>
        </p:nvSpPr>
        <p:spPr bwMode="auto">
          <a:xfrm>
            <a:off x="2714625" y="203200"/>
            <a:ext cx="3662363" cy="492125"/>
          </a:xfrm>
          <a:prstGeom prst="rect">
            <a:avLst/>
          </a:prstGeom>
          <a:noFill/>
          <a:ln w="9525">
            <a:noFill/>
            <a:miter lim="800000"/>
            <a:headEnd/>
            <a:tailEnd/>
          </a:ln>
        </p:spPr>
        <p:txBody>
          <a:bodyPr wrap="none">
            <a:spAutoFit/>
          </a:bodyPr>
          <a:lstStyle/>
          <a:p>
            <a:r>
              <a:rPr lang="en-US" sz="2600" b="1" u="sng"/>
              <a:t>THE CARNOT CYCLE</a:t>
            </a:r>
          </a:p>
        </p:txBody>
      </p:sp>
      <p:sp>
        <p:nvSpPr>
          <p:cNvPr id="132099" name="Rectangle 5"/>
          <p:cNvSpPr>
            <a:spLocks noChangeArrowheads="1"/>
          </p:cNvSpPr>
          <p:nvPr/>
        </p:nvSpPr>
        <p:spPr bwMode="auto">
          <a:xfrm>
            <a:off x="304800" y="762000"/>
            <a:ext cx="8534400" cy="2308225"/>
          </a:xfrm>
          <a:prstGeom prst="rect">
            <a:avLst/>
          </a:prstGeom>
          <a:noFill/>
          <a:ln w="9525">
            <a:noFill/>
            <a:miter lim="800000"/>
            <a:headEnd/>
            <a:tailEnd/>
          </a:ln>
        </p:spPr>
        <p:txBody>
          <a:bodyPr>
            <a:spAutoFit/>
          </a:bodyPr>
          <a:lstStyle/>
          <a:p>
            <a:pPr algn="just"/>
            <a:r>
              <a:rPr lang="en-US"/>
              <a:t>Probably the best known reversible cycle is the </a:t>
            </a:r>
            <a:r>
              <a:rPr lang="en-US" b="1"/>
              <a:t>Carnot cycle, </a:t>
            </a:r>
            <a:r>
              <a:rPr lang="en-US"/>
              <a:t>first proposed in 1824 by French engineer </a:t>
            </a:r>
            <a:r>
              <a:rPr lang="en-US" b="1"/>
              <a:t>Sadi Carnot</a:t>
            </a:r>
            <a:r>
              <a:rPr lang="en-US"/>
              <a:t>. The theoretical heat engine that operates on the Carnot cycle is called the </a:t>
            </a:r>
            <a:r>
              <a:rPr lang="en-US" b="1"/>
              <a:t>Carnot heat engine. </a:t>
            </a:r>
            <a:r>
              <a:rPr lang="en-US"/>
              <a:t>The Carnot cycle is composed of four reversible processes—two isothermal and two adiabatic—and it can be executed either in a closed or a steady-flow system.</a:t>
            </a:r>
          </a:p>
        </p:txBody>
      </p:sp>
      <p:pic>
        <p:nvPicPr>
          <p:cNvPr id="132100" name="Picture 6"/>
          <p:cNvPicPr>
            <a:picLocks noChangeAspect="1" noChangeArrowheads="1"/>
          </p:cNvPicPr>
          <p:nvPr/>
        </p:nvPicPr>
        <p:blipFill>
          <a:blip r:embed="rId2" cstate="print"/>
          <a:srcRect/>
          <a:stretch>
            <a:fillRect/>
          </a:stretch>
        </p:blipFill>
        <p:spPr bwMode="auto">
          <a:xfrm>
            <a:off x="914400" y="3194050"/>
            <a:ext cx="3228975" cy="1785938"/>
          </a:xfrm>
          <a:prstGeom prst="rect">
            <a:avLst/>
          </a:prstGeom>
          <a:noFill/>
          <a:ln w="9525">
            <a:noFill/>
            <a:miter lim="800000"/>
            <a:headEnd/>
            <a:tailEnd/>
          </a:ln>
        </p:spPr>
      </p:pic>
      <p:pic>
        <p:nvPicPr>
          <p:cNvPr id="132101" name="Picture 7"/>
          <p:cNvPicPr>
            <a:picLocks noChangeAspect="1" noChangeArrowheads="1"/>
          </p:cNvPicPr>
          <p:nvPr/>
        </p:nvPicPr>
        <p:blipFill>
          <a:blip r:embed="rId3" cstate="print"/>
          <a:srcRect/>
          <a:stretch>
            <a:fillRect/>
          </a:stretch>
        </p:blipFill>
        <p:spPr bwMode="auto">
          <a:xfrm>
            <a:off x="5334000" y="3117850"/>
            <a:ext cx="2463800" cy="1879600"/>
          </a:xfrm>
          <a:prstGeom prst="rect">
            <a:avLst/>
          </a:prstGeom>
          <a:noFill/>
          <a:ln w="9525">
            <a:noFill/>
            <a:miter lim="800000"/>
            <a:headEnd/>
            <a:tailEnd/>
          </a:ln>
        </p:spPr>
      </p:pic>
      <p:pic>
        <p:nvPicPr>
          <p:cNvPr id="132102" name="Picture 8"/>
          <p:cNvPicPr>
            <a:picLocks noChangeAspect="1" noChangeArrowheads="1"/>
          </p:cNvPicPr>
          <p:nvPr/>
        </p:nvPicPr>
        <p:blipFill>
          <a:blip r:embed="rId4" cstate="print"/>
          <a:srcRect/>
          <a:stretch>
            <a:fillRect/>
          </a:stretch>
        </p:blipFill>
        <p:spPr bwMode="auto">
          <a:xfrm>
            <a:off x="990600" y="5022850"/>
            <a:ext cx="3192463" cy="1835150"/>
          </a:xfrm>
          <a:prstGeom prst="rect">
            <a:avLst/>
          </a:prstGeom>
          <a:noFill/>
          <a:ln w="9525">
            <a:noFill/>
            <a:miter lim="800000"/>
            <a:headEnd/>
            <a:tailEnd/>
          </a:ln>
        </p:spPr>
      </p:pic>
      <p:pic>
        <p:nvPicPr>
          <p:cNvPr id="132103" name="Picture 9"/>
          <p:cNvPicPr>
            <a:picLocks noChangeAspect="1" noChangeArrowheads="1"/>
          </p:cNvPicPr>
          <p:nvPr/>
        </p:nvPicPr>
        <p:blipFill>
          <a:blip r:embed="rId5" cstate="print"/>
          <a:srcRect/>
          <a:stretch>
            <a:fillRect/>
          </a:stretch>
        </p:blipFill>
        <p:spPr bwMode="auto">
          <a:xfrm>
            <a:off x="5105400" y="4946650"/>
            <a:ext cx="2944813" cy="1876425"/>
          </a:xfrm>
          <a:prstGeom prst="rect">
            <a:avLst/>
          </a:prstGeom>
          <a:noFill/>
          <a:ln w="9525">
            <a:noFill/>
            <a:miter lim="800000"/>
            <a:headEnd/>
            <a:tailEnd/>
          </a:ln>
        </p:spPr>
      </p:pic>
      <p:sp>
        <p:nvSpPr>
          <p:cNvPr id="8" name="Footer Placeholder 7"/>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bwMode="auto">
          <a:xfrm>
            <a:off x="628650" y="438150"/>
            <a:ext cx="7772400" cy="1028700"/>
          </a:xfrm>
          <a:solidFill>
            <a:schemeClr val="bg1"/>
          </a:solidFill>
          <a:ln>
            <a:solidFill>
              <a:schemeClr val="tx1"/>
            </a:solidFill>
            <a:miter lim="800000"/>
            <a:headEnd/>
            <a:tailEnd/>
          </a:ln>
          <a:effectLst>
            <a:outerShdw dist="107763" dir="2700000" algn="ctr" rotWithShape="0">
              <a:schemeClr val="tx1"/>
            </a:outerShdw>
          </a:effectLst>
        </p:spPr>
        <p:txBody>
          <a:bodyPr vert="horz" wrap="square" lIns="91440" tIns="45720" rIns="91440" bIns="45720" numCol="1" anchor="t" anchorCtr="0" compatLnSpc="1">
            <a:prstTxWarp prst="textNoShape">
              <a:avLst/>
            </a:prstTxWarp>
          </a:bodyPr>
          <a:lstStyle/>
          <a:p>
            <a:pPr>
              <a:defRPr/>
            </a:pPr>
            <a:r>
              <a:rPr lang="en-US" altLang="zh-TW" sz="3600" dirty="0" smtClean="0">
                <a:solidFill>
                  <a:srgbClr val="FF3300"/>
                </a:solidFill>
                <a:latin typeface="Arial" pitchFamily="34" charset="0"/>
                <a:ea typeface="新細明體" pitchFamily="18" charset="-120"/>
              </a:rPr>
              <a:t>Systems and Control Volume</a:t>
            </a:r>
          </a:p>
        </p:txBody>
      </p:sp>
      <p:sp>
        <p:nvSpPr>
          <p:cNvPr id="43011" name="Rectangle 3"/>
          <p:cNvSpPr>
            <a:spLocks noGrp="1" noChangeArrowheads="1"/>
          </p:cNvSpPr>
          <p:nvPr>
            <p:ph idx="1"/>
          </p:nvPr>
        </p:nvSpPr>
        <p:spPr bwMode="auto">
          <a:xfrm>
            <a:off x="685800" y="1714500"/>
            <a:ext cx="7772400" cy="4610100"/>
          </a:xfrm>
          <a:solidFill>
            <a:schemeClr val="bg1"/>
          </a:solidFill>
          <a:ln>
            <a:solidFill>
              <a:schemeClr val="tx1"/>
            </a:solidFill>
            <a:miter lim="800000"/>
            <a:headEnd/>
            <a:tailEnd/>
          </a:ln>
          <a:effectLst>
            <a:outerShdw dist="107763" dir="2700000" algn="ctr" rotWithShape="0">
              <a:schemeClr val="tx1"/>
            </a:outerShdw>
          </a:effectLst>
        </p:spPr>
        <p:txBody>
          <a:bodyPr vert="horz" wrap="square" lIns="91440" tIns="45720" rIns="91440" bIns="45720" numCol="1" anchor="t" anchorCtr="0" compatLnSpc="1">
            <a:prstTxWarp prst="textNoShape">
              <a:avLst/>
            </a:prstTxWarp>
          </a:bodyPr>
          <a:lstStyle/>
          <a:p>
            <a:pPr marL="381000" indent="-285750" defTabSz="285750">
              <a:lnSpc>
                <a:spcPct val="90000"/>
              </a:lnSpc>
              <a:buClr>
                <a:schemeClr val="tx1"/>
              </a:buClr>
              <a:buFont typeface="Wingdings" pitchFamily="2" charset="2"/>
              <a:buChar char="§"/>
              <a:defRPr/>
            </a:pPr>
            <a:r>
              <a:rPr lang="en-US" altLang="zh-TW" b="1" i="1" dirty="0" smtClean="0">
                <a:solidFill>
                  <a:schemeClr val="tx2"/>
                </a:solidFill>
                <a:latin typeface="Arial" pitchFamily="34" charset="0"/>
                <a:ea typeface="新細明體" pitchFamily="18" charset="-120"/>
              </a:rPr>
              <a:t> </a:t>
            </a:r>
            <a:r>
              <a:rPr lang="en-US" altLang="zh-TW" b="1" i="1" dirty="0" smtClean="0">
                <a:solidFill>
                  <a:srgbClr val="FF0000"/>
                </a:solidFill>
                <a:latin typeface="Arial" pitchFamily="34" charset="0"/>
                <a:ea typeface="新細明體" pitchFamily="18" charset="-120"/>
              </a:rPr>
              <a:t>System:</a:t>
            </a:r>
          </a:p>
          <a:p>
            <a:pPr marL="381000" indent="-285750" defTabSz="285750">
              <a:lnSpc>
                <a:spcPct val="90000"/>
              </a:lnSpc>
              <a:buClr>
                <a:schemeClr val="tx1"/>
              </a:buClr>
              <a:buFont typeface="Wingdings" pitchFamily="2" charset="2"/>
              <a:buNone/>
              <a:defRPr/>
            </a:pPr>
            <a:r>
              <a:rPr lang="en-US" altLang="zh-TW" b="1" i="1" dirty="0" smtClean="0">
                <a:solidFill>
                  <a:srgbClr val="FF9933"/>
                </a:solidFill>
                <a:latin typeface="Arial" pitchFamily="34" charset="0"/>
                <a:ea typeface="新細明體" pitchFamily="18" charset="-120"/>
              </a:rPr>
              <a:t>   </a:t>
            </a:r>
            <a:r>
              <a:rPr lang="en-US" altLang="zh-TW" b="1" i="1" dirty="0" smtClean="0">
                <a:solidFill>
                  <a:schemeClr val="tx2"/>
                </a:solidFill>
                <a:latin typeface="Arial" pitchFamily="34" charset="0"/>
                <a:ea typeface="新細明體" pitchFamily="18" charset="-120"/>
              </a:rPr>
              <a:t>A quantity of matter or a region in space chosen for study</a:t>
            </a:r>
            <a:r>
              <a:rPr lang="en-US" altLang="zh-TW" b="1" dirty="0" smtClean="0">
                <a:solidFill>
                  <a:schemeClr val="tx2"/>
                </a:solidFill>
                <a:latin typeface="Arial" pitchFamily="34" charset="0"/>
                <a:ea typeface="DFKai-SB" pitchFamily="65" charset="-120"/>
              </a:rPr>
              <a:t> </a:t>
            </a:r>
            <a:endParaRPr lang="en-US" altLang="zh-TW" b="1" dirty="0" smtClean="0">
              <a:solidFill>
                <a:srgbClr val="FF9900"/>
              </a:solidFill>
              <a:latin typeface="Arial" pitchFamily="34" charset="0"/>
              <a:ea typeface="DFKai-SB" pitchFamily="65" charset="-120"/>
            </a:endParaRPr>
          </a:p>
          <a:p>
            <a:pPr marL="381000" indent="-285750" defTabSz="285750">
              <a:lnSpc>
                <a:spcPct val="90000"/>
              </a:lnSpc>
              <a:buClr>
                <a:schemeClr val="tx1"/>
              </a:buClr>
              <a:buFont typeface="Wingdings" pitchFamily="2" charset="2"/>
              <a:buChar char="§"/>
              <a:defRPr/>
            </a:pPr>
            <a:r>
              <a:rPr lang="en-US" altLang="zh-TW" b="1" i="1" dirty="0" smtClean="0">
                <a:solidFill>
                  <a:srgbClr val="FF0000"/>
                </a:solidFill>
                <a:latin typeface="Arial" pitchFamily="34" charset="0"/>
                <a:ea typeface="新細明體" pitchFamily="18" charset="-120"/>
              </a:rPr>
              <a:t>Surrounding</a:t>
            </a:r>
            <a:r>
              <a:rPr lang="en-US" altLang="zh-TW" b="1" dirty="0" smtClean="0">
                <a:solidFill>
                  <a:srgbClr val="FF0000"/>
                </a:solidFill>
                <a:latin typeface="Arial" pitchFamily="34" charset="0"/>
                <a:ea typeface="新細明體" pitchFamily="18" charset="-120"/>
              </a:rPr>
              <a:t>:</a:t>
            </a:r>
            <a:r>
              <a:rPr lang="en-US" altLang="zh-TW" b="1" i="1" dirty="0" smtClean="0">
                <a:solidFill>
                  <a:schemeClr val="tx2"/>
                </a:solidFill>
                <a:latin typeface="Arial" pitchFamily="34" charset="0"/>
                <a:ea typeface="新細明體" pitchFamily="18" charset="-120"/>
              </a:rPr>
              <a:t> </a:t>
            </a:r>
          </a:p>
          <a:p>
            <a:pPr marL="381000" indent="-285750" defTabSz="285750">
              <a:lnSpc>
                <a:spcPct val="90000"/>
              </a:lnSpc>
              <a:buClr>
                <a:schemeClr val="tx1"/>
              </a:buClr>
              <a:buFont typeface="Wingdings" pitchFamily="2" charset="2"/>
              <a:buNone/>
              <a:defRPr/>
            </a:pPr>
            <a:r>
              <a:rPr lang="en-US" altLang="zh-TW" b="1" i="1" dirty="0" smtClean="0">
                <a:solidFill>
                  <a:schemeClr val="tx2"/>
                </a:solidFill>
                <a:latin typeface="Arial" pitchFamily="34" charset="0"/>
                <a:ea typeface="新細明體" pitchFamily="18" charset="-120"/>
              </a:rPr>
              <a:t>  Everything external to the system</a:t>
            </a:r>
            <a:endParaRPr lang="en-US" altLang="zh-TW" b="1" i="1" dirty="0" smtClean="0">
              <a:solidFill>
                <a:srgbClr val="FF9900"/>
              </a:solidFill>
              <a:latin typeface="Arial" pitchFamily="34" charset="0"/>
              <a:ea typeface="新細明體" pitchFamily="18" charset="-120"/>
            </a:endParaRPr>
          </a:p>
          <a:p>
            <a:pPr marL="381000" indent="-285750" defTabSz="285750">
              <a:lnSpc>
                <a:spcPct val="90000"/>
              </a:lnSpc>
              <a:buClr>
                <a:schemeClr val="tx1"/>
              </a:buClr>
              <a:buFont typeface="Wingdings" pitchFamily="2" charset="2"/>
              <a:buChar char="§"/>
              <a:defRPr/>
            </a:pPr>
            <a:r>
              <a:rPr lang="en-US" altLang="zh-TW" b="1" i="1" dirty="0" smtClean="0">
                <a:solidFill>
                  <a:srgbClr val="FF0000"/>
                </a:solidFill>
                <a:latin typeface="Arial" pitchFamily="34" charset="0"/>
                <a:ea typeface="新細明體" pitchFamily="18" charset="-120"/>
              </a:rPr>
              <a:t>Boundary:</a:t>
            </a:r>
          </a:p>
          <a:p>
            <a:pPr marL="381000" indent="-285750" defTabSz="285750">
              <a:lnSpc>
                <a:spcPct val="90000"/>
              </a:lnSpc>
              <a:buClr>
                <a:schemeClr val="tx1"/>
              </a:buClr>
              <a:buFont typeface="Wingdings" pitchFamily="2" charset="2"/>
              <a:buNone/>
              <a:defRPr/>
            </a:pPr>
            <a:r>
              <a:rPr lang="en-US" altLang="zh-TW" b="1" i="1" dirty="0" smtClean="0">
                <a:solidFill>
                  <a:schemeClr val="tx2"/>
                </a:solidFill>
                <a:latin typeface="Arial" pitchFamily="34" charset="0"/>
                <a:ea typeface="新細明體" pitchFamily="18" charset="-120"/>
              </a:rPr>
              <a:t>  The real of imaginary surface that separates the system from its surroundings.</a:t>
            </a:r>
            <a:r>
              <a:rPr lang="en-US" altLang="zh-TW" b="1" i="1" dirty="0" smtClean="0">
                <a:solidFill>
                  <a:schemeClr val="tx2"/>
                </a:solidFill>
                <a:latin typeface="Arial" pitchFamily="34" charset="0"/>
                <a:ea typeface="DFKai-SB" pitchFamily="65" charset="-120"/>
              </a:rPr>
              <a:t>  </a:t>
            </a:r>
            <a:endParaRPr lang="zh-TW" altLang="en-US" b="1" dirty="0" smtClean="0">
              <a:latin typeface="Arial" pitchFamily="34" charset="0"/>
              <a:ea typeface="DFKai-SB" pitchFamily="65" charset="-120"/>
            </a:endParaRPr>
          </a:p>
          <a:p>
            <a:pPr marL="381000" indent="-285750" defTabSz="285750">
              <a:lnSpc>
                <a:spcPct val="90000"/>
              </a:lnSpc>
              <a:buClr>
                <a:schemeClr val="tx1"/>
              </a:buClr>
              <a:buFont typeface="Wingdings" pitchFamily="2" charset="2"/>
              <a:buChar char="§"/>
              <a:defRPr/>
            </a:pPr>
            <a:endParaRPr lang="zh-TW" altLang="en-US" sz="4000" b="1" dirty="0" smtClean="0">
              <a:latin typeface="Arial" pitchFamily="34" charset="0"/>
              <a:ea typeface="新細明體" pitchFamily="18" charset="-120"/>
            </a:endParaRPr>
          </a:p>
        </p:txBody>
      </p:sp>
      <p:sp>
        <p:nvSpPr>
          <p:cNvPr id="4" name="Footer Placeholder 3"/>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22" name="Picture 4"/>
          <p:cNvPicPr>
            <a:picLocks noChangeAspect="1" noChangeArrowheads="1"/>
          </p:cNvPicPr>
          <p:nvPr/>
        </p:nvPicPr>
        <p:blipFill>
          <a:blip r:embed="rId2" cstate="print"/>
          <a:srcRect/>
          <a:stretch>
            <a:fillRect/>
          </a:stretch>
        </p:blipFill>
        <p:spPr bwMode="auto">
          <a:xfrm>
            <a:off x="381000" y="500063"/>
            <a:ext cx="4572000" cy="3586162"/>
          </a:xfrm>
          <a:prstGeom prst="rect">
            <a:avLst/>
          </a:prstGeom>
          <a:noFill/>
          <a:ln w="9525">
            <a:noFill/>
            <a:miter lim="800000"/>
            <a:headEnd/>
            <a:tailEnd/>
          </a:ln>
        </p:spPr>
      </p:pic>
      <p:pic>
        <p:nvPicPr>
          <p:cNvPr id="133123" name="Picture 5"/>
          <p:cNvPicPr>
            <a:picLocks noChangeAspect="1" noChangeArrowheads="1"/>
          </p:cNvPicPr>
          <p:nvPr/>
        </p:nvPicPr>
        <p:blipFill>
          <a:blip r:embed="rId3" cstate="print"/>
          <a:srcRect/>
          <a:stretch>
            <a:fillRect/>
          </a:stretch>
        </p:blipFill>
        <p:spPr bwMode="auto">
          <a:xfrm>
            <a:off x="4495800" y="500063"/>
            <a:ext cx="4319588" cy="3708400"/>
          </a:xfrm>
          <a:prstGeom prst="rect">
            <a:avLst/>
          </a:prstGeom>
          <a:noFill/>
          <a:ln w="9525">
            <a:noFill/>
            <a:miter lim="800000"/>
            <a:headEnd/>
            <a:tailEnd/>
          </a:ln>
        </p:spPr>
      </p:pic>
      <p:sp>
        <p:nvSpPr>
          <p:cNvPr id="133124" name="Rectangle 6"/>
          <p:cNvSpPr>
            <a:spLocks noChangeArrowheads="1"/>
          </p:cNvSpPr>
          <p:nvPr/>
        </p:nvSpPr>
        <p:spPr bwMode="auto">
          <a:xfrm>
            <a:off x="71438" y="4500563"/>
            <a:ext cx="9001125" cy="1508125"/>
          </a:xfrm>
          <a:prstGeom prst="rect">
            <a:avLst/>
          </a:prstGeom>
          <a:solidFill>
            <a:schemeClr val="accent1"/>
          </a:solidFill>
          <a:ln w="19050">
            <a:solidFill>
              <a:schemeClr val="bg2"/>
            </a:solidFill>
            <a:miter lim="800000"/>
            <a:headEnd/>
            <a:tailEnd/>
          </a:ln>
        </p:spPr>
        <p:txBody>
          <a:bodyPr>
            <a:spAutoFit/>
          </a:bodyPr>
          <a:lstStyle/>
          <a:p>
            <a:pPr>
              <a:spcBef>
                <a:spcPct val="10000"/>
              </a:spcBef>
              <a:spcAft>
                <a:spcPct val="10000"/>
              </a:spcAft>
            </a:pPr>
            <a:r>
              <a:rPr lang="en-US" sz="2000" b="1"/>
              <a:t>Reversible Isothermal Expansion (process 1-2, </a:t>
            </a:r>
            <a:r>
              <a:rPr lang="en-US" sz="2000" b="1" i="1"/>
              <a:t>T</a:t>
            </a:r>
            <a:r>
              <a:rPr lang="en-US" sz="2000" b="1" i="1" baseline="-25000"/>
              <a:t>H</a:t>
            </a:r>
            <a:r>
              <a:rPr lang="en-US" sz="2000" b="1" i="1"/>
              <a:t> =</a:t>
            </a:r>
            <a:r>
              <a:rPr lang="en-US" sz="2000" b="1"/>
              <a:t> constant)</a:t>
            </a:r>
          </a:p>
          <a:p>
            <a:pPr>
              <a:spcBef>
                <a:spcPct val="10000"/>
              </a:spcBef>
              <a:spcAft>
                <a:spcPct val="10000"/>
              </a:spcAft>
            </a:pPr>
            <a:r>
              <a:rPr lang="en-US" sz="2000" b="1"/>
              <a:t>Reversible Adiabatic Expansion (process 2-3, temperature drops from </a:t>
            </a:r>
            <a:r>
              <a:rPr lang="en-US" sz="2000" b="1" i="1"/>
              <a:t>T</a:t>
            </a:r>
            <a:r>
              <a:rPr lang="en-US" sz="2000" b="1" i="1" baseline="-25000"/>
              <a:t>H</a:t>
            </a:r>
            <a:r>
              <a:rPr lang="en-US" sz="2000" b="1" i="1"/>
              <a:t> </a:t>
            </a:r>
            <a:r>
              <a:rPr lang="en-US" sz="2000" b="1"/>
              <a:t>to </a:t>
            </a:r>
            <a:r>
              <a:rPr lang="en-US" sz="2000" b="1" i="1"/>
              <a:t>T</a:t>
            </a:r>
            <a:r>
              <a:rPr lang="en-US" sz="2000" b="1" i="1" baseline="-25000"/>
              <a:t>L</a:t>
            </a:r>
            <a:r>
              <a:rPr lang="en-US" sz="2000" b="1"/>
              <a:t>)</a:t>
            </a:r>
          </a:p>
          <a:p>
            <a:pPr>
              <a:spcBef>
                <a:spcPct val="10000"/>
              </a:spcBef>
              <a:spcAft>
                <a:spcPct val="10000"/>
              </a:spcAft>
            </a:pPr>
            <a:r>
              <a:rPr lang="en-US" sz="2000" b="1"/>
              <a:t>Reversible Isothermal Compression (process 3-4, </a:t>
            </a:r>
            <a:r>
              <a:rPr lang="en-US" sz="2000" b="1" i="1"/>
              <a:t>T</a:t>
            </a:r>
            <a:r>
              <a:rPr lang="en-US" sz="2000" b="1" i="1" baseline="-25000"/>
              <a:t>L</a:t>
            </a:r>
            <a:r>
              <a:rPr lang="en-US" sz="2000" b="1" i="1"/>
              <a:t> =</a:t>
            </a:r>
            <a:r>
              <a:rPr lang="en-US" sz="2000" b="1"/>
              <a:t> constant)</a:t>
            </a:r>
          </a:p>
          <a:p>
            <a:pPr>
              <a:spcBef>
                <a:spcPct val="10000"/>
              </a:spcBef>
              <a:spcAft>
                <a:spcPct val="10000"/>
              </a:spcAft>
            </a:pPr>
            <a:r>
              <a:rPr lang="en-US" sz="2000" b="1"/>
              <a:t>Reversible Adiabatic Compression (process 4-1, temperature rises from </a:t>
            </a:r>
            <a:r>
              <a:rPr lang="en-US" sz="2000" b="1" i="1"/>
              <a:t>T</a:t>
            </a:r>
            <a:r>
              <a:rPr lang="en-US" sz="2000" b="1" i="1" baseline="-25000"/>
              <a:t>L</a:t>
            </a:r>
            <a:r>
              <a:rPr lang="en-US" sz="2000" b="1" i="1"/>
              <a:t> </a:t>
            </a:r>
            <a:r>
              <a:rPr lang="en-US" sz="2000" b="1"/>
              <a:t>to </a:t>
            </a:r>
            <a:r>
              <a:rPr lang="en-US" sz="2000" b="1" i="1"/>
              <a:t>T</a:t>
            </a:r>
            <a:r>
              <a:rPr lang="en-US" sz="2000" b="1" i="1" baseline="-25000"/>
              <a:t>H</a:t>
            </a:r>
            <a:r>
              <a:rPr lang="en-US" sz="2000" b="1"/>
              <a:t>)</a:t>
            </a:r>
          </a:p>
        </p:txBody>
      </p:sp>
      <p:sp>
        <p:nvSpPr>
          <p:cNvPr id="5" name="Footer Placeholder 4"/>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1"/>
          <p:cNvSpPr>
            <a:spLocks noChangeArrowheads="1"/>
          </p:cNvSpPr>
          <p:nvPr/>
        </p:nvSpPr>
        <p:spPr bwMode="auto">
          <a:xfrm>
            <a:off x="2143125" y="571500"/>
            <a:ext cx="6858000" cy="584200"/>
          </a:xfrm>
          <a:prstGeom prst="rect">
            <a:avLst/>
          </a:prstGeom>
          <a:noFill/>
          <a:ln w="9525">
            <a:noFill/>
            <a:miter lim="800000"/>
            <a:headEnd/>
            <a:tailEnd/>
          </a:ln>
        </p:spPr>
        <p:txBody>
          <a:bodyPr>
            <a:spAutoFit/>
          </a:bodyPr>
          <a:lstStyle/>
          <a:p>
            <a:pPr>
              <a:spcBef>
                <a:spcPct val="15000"/>
              </a:spcBef>
              <a:spcAft>
                <a:spcPct val="15000"/>
              </a:spcAft>
            </a:pPr>
            <a:r>
              <a:rPr lang="en-US" altLang="zh-TW" sz="3200" b="1" i="1">
                <a:solidFill>
                  <a:schemeClr val="tx2"/>
                </a:solidFill>
                <a:latin typeface="Arial" pitchFamily="34" charset="0"/>
                <a:ea typeface="DFKai-SB" pitchFamily="65" charset="-120"/>
              </a:rPr>
              <a:t>CORNOT’S Theorem</a:t>
            </a:r>
          </a:p>
        </p:txBody>
      </p:sp>
      <p:sp>
        <p:nvSpPr>
          <p:cNvPr id="134147" name="Rectangle 2"/>
          <p:cNvSpPr>
            <a:spLocks noChangeArrowheads="1"/>
          </p:cNvSpPr>
          <p:nvPr/>
        </p:nvSpPr>
        <p:spPr bwMode="auto">
          <a:xfrm>
            <a:off x="214313" y="1660525"/>
            <a:ext cx="8715375" cy="2554288"/>
          </a:xfrm>
          <a:prstGeom prst="rect">
            <a:avLst/>
          </a:prstGeom>
          <a:noFill/>
          <a:ln w="9525">
            <a:noFill/>
            <a:miter lim="800000"/>
            <a:headEnd/>
            <a:tailEnd/>
          </a:ln>
        </p:spPr>
        <p:txBody>
          <a:bodyPr>
            <a:spAutoFit/>
          </a:bodyPr>
          <a:lstStyle/>
          <a:p>
            <a:pPr algn="just">
              <a:spcBef>
                <a:spcPct val="15000"/>
              </a:spcBef>
              <a:spcAft>
                <a:spcPct val="15000"/>
              </a:spcAft>
            </a:pPr>
            <a:r>
              <a:rPr lang="en-US" altLang="zh-TW" sz="3200" b="1" i="1">
                <a:solidFill>
                  <a:schemeClr val="tx2"/>
                </a:solidFill>
                <a:latin typeface="Arial" pitchFamily="34" charset="0"/>
                <a:ea typeface="DFKai-SB" pitchFamily="65" charset="-120"/>
              </a:rPr>
              <a:t>It states that of all engines operating between a given constant temperature source and a given constant temperature sink, none has a higher efficiency than a reversible engine.</a:t>
            </a:r>
          </a:p>
        </p:txBody>
      </p:sp>
      <p:sp>
        <p:nvSpPr>
          <p:cNvPr id="4" name="Footer Placeholder 3"/>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218" name="Object 5">
            <a:hlinkClick r:id="" action="ppaction://ole?verb=0"/>
          </p:cNvPr>
          <p:cNvGraphicFramePr>
            <a:graphicFrameLocks/>
          </p:cNvGraphicFramePr>
          <p:nvPr/>
        </p:nvGraphicFramePr>
        <p:xfrm>
          <a:off x="2714625" y="2286000"/>
          <a:ext cx="3532188" cy="1385888"/>
        </p:xfrm>
        <a:graphic>
          <a:graphicData uri="http://schemas.openxmlformats.org/presentationml/2006/ole">
            <p:oleObj spid="_x0000_s9218" name="Equation" r:id="rId3" imgW="1130040" imgH="419040" progId="Equation.3">
              <p:embed/>
            </p:oleObj>
          </a:graphicData>
        </a:graphic>
      </p:graphicFrame>
      <p:sp>
        <p:nvSpPr>
          <p:cNvPr id="9219" name="Rectangle 7"/>
          <p:cNvSpPr>
            <a:spLocks noChangeArrowheads="1"/>
          </p:cNvSpPr>
          <p:nvPr/>
        </p:nvSpPr>
        <p:spPr bwMode="auto">
          <a:xfrm>
            <a:off x="1214438" y="571500"/>
            <a:ext cx="6858000" cy="584200"/>
          </a:xfrm>
          <a:prstGeom prst="rect">
            <a:avLst/>
          </a:prstGeom>
          <a:noFill/>
          <a:ln w="9525">
            <a:noFill/>
            <a:miter lim="800000"/>
            <a:headEnd/>
            <a:tailEnd/>
          </a:ln>
        </p:spPr>
        <p:txBody>
          <a:bodyPr>
            <a:spAutoFit/>
          </a:bodyPr>
          <a:lstStyle/>
          <a:p>
            <a:pPr>
              <a:spcBef>
                <a:spcPct val="15000"/>
              </a:spcBef>
              <a:spcAft>
                <a:spcPct val="15000"/>
              </a:spcAft>
            </a:pPr>
            <a:r>
              <a:rPr lang="en-US" altLang="zh-TW" sz="3200" b="1" i="1">
                <a:solidFill>
                  <a:schemeClr val="tx2"/>
                </a:solidFill>
                <a:latin typeface="Arial" pitchFamily="34" charset="0"/>
                <a:ea typeface="DFKai-SB" pitchFamily="65" charset="-120"/>
              </a:rPr>
              <a:t>Efficiency of  the CORNOT Engine</a:t>
            </a:r>
          </a:p>
        </p:txBody>
      </p:sp>
      <p:sp>
        <p:nvSpPr>
          <p:cNvPr id="4" name="Footer Placeholder 3"/>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42" name="Object 5">
            <a:hlinkClick r:id="" action="ppaction://ole?verb=0"/>
          </p:cNvPr>
          <p:cNvGraphicFramePr>
            <a:graphicFrameLocks/>
          </p:cNvGraphicFramePr>
          <p:nvPr/>
        </p:nvGraphicFramePr>
        <p:xfrm>
          <a:off x="4214813" y="642938"/>
          <a:ext cx="4167187" cy="1385887"/>
        </p:xfrm>
        <a:graphic>
          <a:graphicData uri="http://schemas.openxmlformats.org/presentationml/2006/ole">
            <p:oleObj spid="_x0000_s10242" name="Equation" r:id="rId3" imgW="1333440" imgH="419040" progId="Equation.3">
              <p:embed/>
            </p:oleObj>
          </a:graphicData>
        </a:graphic>
      </p:graphicFrame>
      <p:graphicFrame>
        <p:nvGraphicFramePr>
          <p:cNvPr id="10243" name="Object 2">
            <a:hlinkClick r:id="" action="ppaction://ole?verb=0"/>
          </p:cNvPr>
          <p:cNvGraphicFramePr>
            <a:graphicFrameLocks/>
          </p:cNvGraphicFramePr>
          <p:nvPr/>
        </p:nvGraphicFramePr>
        <p:xfrm>
          <a:off x="3852863" y="2400300"/>
          <a:ext cx="4841875" cy="1385888"/>
        </p:xfrm>
        <a:graphic>
          <a:graphicData uri="http://schemas.openxmlformats.org/presentationml/2006/ole">
            <p:oleObj spid="_x0000_s10243" name="Equation" r:id="rId4" imgW="1549080" imgH="419040" progId="Equation.3">
              <p:embed/>
            </p:oleObj>
          </a:graphicData>
        </a:graphic>
      </p:graphicFrame>
      <p:graphicFrame>
        <p:nvGraphicFramePr>
          <p:cNvPr id="10244" name="Object 3">
            <a:hlinkClick r:id="" action="ppaction://ole?verb=0"/>
          </p:cNvPr>
          <p:cNvGraphicFramePr>
            <a:graphicFrameLocks/>
          </p:cNvGraphicFramePr>
          <p:nvPr/>
        </p:nvGraphicFramePr>
        <p:xfrm>
          <a:off x="3857625" y="4400550"/>
          <a:ext cx="4841875" cy="1385888"/>
        </p:xfrm>
        <a:graphic>
          <a:graphicData uri="http://schemas.openxmlformats.org/presentationml/2006/ole">
            <p:oleObj spid="_x0000_s10244" name="Equation" r:id="rId5" imgW="1549080" imgH="419040" progId="Equation.3">
              <p:embed/>
            </p:oleObj>
          </a:graphicData>
        </a:graphic>
      </p:graphicFrame>
      <p:sp>
        <p:nvSpPr>
          <p:cNvPr id="10245" name="Rectangle 4"/>
          <p:cNvSpPr>
            <a:spLocks noChangeArrowheads="1"/>
          </p:cNvSpPr>
          <p:nvPr/>
        </p:nvSpPr>
        <p:spPr bwMode="auto">
          <a:xfrm>
            <a:off x="0" y="857250"/>
            <a:ext cx="3714750" cy="954088"/>
          </a:xfrm>
          <a:prstGeom prst="rect">
            <a:avLst/>
          </a:prstGeom>
          <a:noFill/>
          <a:ln w="9525">
            <a:noFill/>
            <a:miter lim="800000"/>
            <a:headEnd/>
            <a:tailEnd/>
          </a:ln>
        </p:spPr>
        <p:txBody>
          <a:bodyPr>
            <a:spAutoFit/>
          </a:bodyPr>
          <a:lstStyle/>
          <a:p>
            <a:pPr>
              <a:spcBef>
                <a:spcPct val="15000"/>
              </a:spcBef>
              <a:spcAft>
                <a:spcPct val="15000"/>
              </a:spcAft>
            </a:pPr>
            <a:r>
              <a:rPr lang="en-US" altLang="zh-TW" sz="2800" b="1" i="1">
                <a:solidFill>
                  <a:schemeClr val="tx2"/>
                </a:solidFill>
                <a:latin typeface="Arial" pitchFamily="34" charset="0"/>
                <a:ea typeface="DFKai-SB" pitchFamily="65" charset="-120"/>
              </a:rPr>
              <a:t>Efficiency of  the HEAT ENGINE</a:t>
            </a:r>
          </a:p>
        </p:txBody>
      </p:sp>
      <p:sp>
        <p:nvSpPr>
          <p:cNvPr id="10246" name="Rectangle 5"/>
          <p:cNvSpPr>
            <a:spLocks noChangeArrowheads="1"/>
          </p:cNvSpPr>
          <p:nvPr/>
        </p:nvSpPr>
        <p:spPr bwMode="auto">
          <a:xfrm>
            <a:off x="0" y="2357438"/>
            <a:ext cx="3714750" cy="1384300"/>
          </a:xfrm>
          <a:prstGeom prst="rect">
            <a:avLst/>
          </a:prstGeom>
          <a:noFill/>
          <a:ln w="9525">
            <a:noFill/>
            <a:miter lim="800000"/>
            <a:headEnd/>
            <a:tailEnd/>
          </a:ln>
        </p:spPr>
        <p:txBody>
          <a:bodyPr>
            <a:spAutoFit/>
          </a:bodyPr>
          <a:lstStyle/>
          <a:p>
            <a:pPr>
              <a:spcBef>
                <a:spcPct val="15000"/>
              </a:spcBef>
              <a:spcAft>
                <a:spcPct val="15000"/>
              </a:spcAft>
            </a:pPr>
            <a:r>
              <a:rPr lang="en-US" altLang="zh-TW" sz="2800" b="1" i="1">
                <a:solidFill>
                  <a:schemeClr val="tx2"/>
                </a:solidFill>
                <a:latin typeface="Arial" pitchFamily="34" charset="0"/>
                <a:ea typeface="DFKai-SB" pitchFamily="65" charset="-120"/>
              </a:rPr>
              <a:t>Coefficient of performance for Refrigeration</a:t>
            </a:r>
          </a:p>
        </p:txBody>
      </p:sp>
      <p:sp>
        <p:nvSpPr>
          <p:cNvPr id="10247" name="Rectangle 6"/>
          <p:cNvSpPr>
            <a:spLocks noChangeArrowheads="1"/>
          </p:cNvSpPr>
          <p:nvPr/>
        </p:nvSpPr>
        <p:spPr bwMode="auto">
          <a:xfrm>
            <a:off x="0" y="4330700"/>
            <a:ext cx="3714750" cy="1384300"/>
          </a:xfrm>
          <a:prstGeom prst="rect">
            <a:avLst/>
          </a:prstGeom>
          <a:noFill/>
          <a:ln w="9525">
            <a:noFill/>
            <a:miter lim="800000"/>
            <a:headEnd/>
            <a:tailEnd/>
          </a:ln>
        </p:spPr>
        <p:txBody>
          <a:bodyPr>
            <a:spAutoFit/>
          </a:bodyPr>
          <a:lstStyle/>
          <a:p>
            <a:pPr>
              <a:spcBef>
                <a:spcPct val="15000"/>
              </a:spcBef>
              <a:spcAft>
                <a:spcPct val="15000"/>
              </a:spcAft>
            </a:pPr>
            <a:r>
              <a:rPr lang="en-US" altLang="zh-TW" sz="2800" b="1" i="1">
                <a:solidFill>
                  <a:schemeClr val="tx2"/>
                </a:solidFill>
                <a:latin typeface="Arial" pitchFamily="34" charset="0"/>
                <a:ea typeface="DFKai-SB" pitchFamily="65" charset="-120"/>
              </a:rPr>
              <a:t>Coefficient of performance for Heat Pump</a:t>
            </a:r>
          </a:p>
        </p:txBody>
      </p:sp>
      <p:sp>
        <p:nvSpPr>
          <p:cNvPr id="8" name="Footer Placeholder 7"/>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628650" y="438150"/>
            <a:ext cx="7772400" cy="1028700"/>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algn="ctr">
              <a:defRPr/>
            </a:pPr>
            <a:r>
              <a:rPr lang="en-US" altLang="zh-TW" sz="3200" b="1" kern="0" dirty="0">
                <a:solidFill>
                  <a:srgbClr val="FF3300"/>
                </a:solidFill>
                <a:latin typeface="Arial" pitchFamily="34" charset="0"/>
                <a:ea typeface="新細明體" pitchFamily="18" charset="-120"/>
                <a:cs typeface="+mj-cs"/>
              </a:rPr>
              <a:t>Unit - III</a:t>
            </a:r>
          </a:p>
          <a:p>
            <a:pPr algn="ctr">
              <a:defRPr/>
            </a:pPr>
            <a:r>
              <a:rPr lang="en-US" altLang="zh-TW" sz="3200" b="1" kern="0" dirty="0">
                <a:solidFill>
                  <a:srgbClr val="FF3300"/>
                </a:solidFill>
                <a:latin typeface="Arial" pitchFamily="34" charset="0"/>
                <a:ea typeface="新細明體" pitchFamily="18" charset="-120"/>
                <a:cs typeface="+mj-cs"/>
              </a:rPr>
              <a:t>Pure Substance</a:t>
            </a:r>
          </a:p>
        </p:txBody>
      </p:sp>
      <p:sp>
        <p:nvSpPr>
          <p:cNvPr id="3" name="Rectangle 3"/>
          <p:cNvSpPr txBox="1">
            <a:spLocks noChangeArrowheads="1"/>
          </p:cNvSpPr>
          <p:nvPr/>
        </p:nvSpPr>
        <p:spPr bwMode="auto">
          <a:xfrm>
            <a:off x="685800" y="1714500"/>
            <a:ext cx="7772400" cy="4610100"/>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marL="381000" indent="-285750" defTabSz="285750">
              <a:lnSpc>
                <a:spcPct val="90000"/>
              </a:lnSpc>
              <a:spcBef>
                <a:spcPct val="20000"/>
              </a:spcBef>
              <a:buClr>
                <a:schemeClr val="tx1"/>
              </a:buClr>
              <a:buFont typeface="Wingdings" pitchFamily="2" charset="2"/>
              <a:buChar char="§"/>
              <a:defRPr/>
            </a:pPr>
            <a:r>
              <a:rPr lang="en-US" altLang="zh-TW" sz="3200" b="1" i="1" kern="0">
                <a:solidFill>
                  <a:schemeClr val="tx2"/>
                </a:solidFill>
                <a:latin typeface="Arial" pitchFamily="34" charset="0"/>
                <a:ea typeface="新細明體" pitchFamily="18" charset="-120"/>
              </a:rPr>
              <a:t>A substance that has a fixed chemical composition throughout is called a </a:t>
            </a:r>
            <a:r>
              <a:rPr lang="en-US" altLang="zh-TW" sz="3200" b="1" kern="0">
                <a:solidFill>
                  <a:srgbClr val="FF3300"/>
                </a:solidFill>
                <a:latin typeface="Arial" pitchFamily="34" charset="0"/>
                <a:ea typeface="新細明體" pitchFamily="18" charset="-120"/>
              </a:rPr>
              <a:t>Pure Substance</a:t>
            </a:r>
            <a:r>
              <a:rPr lang="en-US" altLang="zh-TW" sz="3200" b="1" i="1" kern="0">
                <a:solidFill>
                  <a:schemeClr val="tx2"/>
                </a:solidFill>
                <a:latin typeface="Arial" pitchFamily="34" charset="0"/>
                <a:ea typeface="新細明體" pitchFamily="18" charset="-120"/>
              </a:rPr>
              <a:t>.</a:t>
            </a:r>
            <a:r>
              <a:rPr lang="en-US" altLang="zh-TW" sz="3200" b="1" kern="0">
                <a:solidFill>
                  <a:schemeClr val="tx2"/>
                </a:solidFill>
                <a:latin typeface="Arial" pitchFamily="34" charset="0"/>
                <a:ea typeface="DFKai-SB" pitchFamily="65" charset="-120"/>
              </a:rPr>
              <a:t> </a:t>
            </a:r>
          </a:p>
          <a:p>
            <a:pPr marL="381000" indent="-285750" defTabSz="285750">
              <a:lnSpc>
                <a:spcPct val="90000"/>
              </a:lnSpc>
              <a:spcBef>
                <a:spcPct val="20000"/>
              </a:spcBef>
              <a:buClr>
                <a:schemeClr val="tx1"/>
              </a:buClr>
              <a:buFont typeface="Wingdings" pitchFamily="2" charset="2"/>
              <a:buChar char="§"/>
              <a:defRPr/>
            </a:pPr>
            <a:r>
              <a:rPr lang="en-US" altLang="zh-TW" sz="3200" b="1" kern="0">
                <a:solidFill>
                  <a:srgbClr val="FF3300"/>
                </a:solidFill>
                <a:latin typeface="Arial" pitchFamily="34" charset="0"/>
                <a:ea typeface="新細明體" pitchFamily="18" charset="-120"/>
              </a:rPr>
              <a:t>Pure Substance:</a:t>
            </a:r>
            <a:endParaRPr lang="en-US" altLang="zh-TW" sz="3200" b="1" i="1" kern="0">
              <a:solidFill>
                <a:schemeClr val="tx2"/>
              </a:solidFill>
              <a:latin typeface="Arial" pitchFamily="34" charset="0"/>
              <a:ea typeface="DFKai-SB" pitchFamily="65" charset="-120"/>
            </a:endParaRPr>
          </a:p>
          <a:p>
            <a:pPr marL="381000" indent="-285750" defTabSz="285750">
              <a:lnSpc>
                <a:spcPct val="90000"/>
              </a:lnSpc>
              <a:spcBef>
                <a:spcPct val="20000"/>
              </a:spcBef>
              <a:buClr>
                <a:schemeClr val="tx1"/>
              </a:buClr>
              <a:buFont typeface="Wingdings" pitchFamily="2" charset="2"/>
              <a:buNone/>
              <a:defRPr/>
            </a:pPr>
            <a:r>
              <a:rPr lang="en-US" altLang="zh-TW" sz="3200" b="1" i="1" kern="0">
                <a:latin typeface="Arial" pitchFamily="34" charset="0"/>
                <a:ea typeface="DFKai-SB" pitchFamily="65" charset="-120"/>
              </a:rPr>
              <a:t> -</a:t>
            </a:r>
            <a:r>
              <a:rPr lang="en-US" altLang="zh-TW" sz="3200" b="1" i="1" kern="0">
                <a:solidFill>
                  <a:srgbClr val="FF9933"/>
                </a:solidFill>
                <a:latin typeface="Arial" pitchFamily="34" charset="0"/>
                <a:ea typeface="DFKai-SB" pitchFamily="65" charset="-120"/>
              </a:rPr>
              <a:t> </a:t>
            </a:r>
            <a:r>
              <a:rPr lang="en-US" altLang="zh-TW" sz="3200" b="1" i="1" kern="0">
                <a:latin typeface="Arial" pitchFamily="34" charset="0"/>
                <a:ea typeface="DFKai-SB" pitchFamily="65" charset="-120"/>
              </a:rPr>
              <a:t>N</a:t>
            </a:r>
            <a:r>
              <a:rPr lang="en-US" altLang="zh-TW" b="1" i="1" kern="0">
                <a:latin typeface="Arial" pitchFamily="34" charset="0"/>
                <a:ea typeface="DFKai-SB" pitchFamily="65" charset="-120"/>
              </a:rPr>
              <a:t>2, </a:t>
            </a:r>
            <a:r>
              <a:rPr lang="en-US" altLang="zh-TW" sz="3200" b="1" i="1" kern="0">
                <a:latin typeface="Arial" pitchFamily="34" charset="0"/>
                <a:ea typeface="DFKai-SB" pitchFamily="65" charset="-120"/>
              </a:rPr>
              <a:t>O</a:t>
            </a:r>
            <a:r>
              <a:rPr lang="en-US" altLang="zh-TW" b="1" i="1" kern="0">
                <a:latin typeface="Arial" pitchFamily="34" charset="0"/>
                <a:ea typeface="DFKai-SB" pitchFamily="65" charset="-120"/>
              </a:rPr>
              <a:t>2, </a:t>
            </a:r>
            <a:r>
              <a:rPr lang="en-US" altLang="zh-TW" sz="3200" b="1" i="1" kern="0">
                <a:latin typeface="Arial" pitchFamily="34" charset="0"/>
                <a:ea typeface="DFKai-SB" pitchFamily="65" charset="-120"/>
              </a:rPr>
              <a:t>gaseous</a:t>
            </a:r>
            <a:r>
              <a:rPr lang="en-US" altLang="zh-TW" b="1" i="1" kern="0">
                <a:latin typeface="Arial" pitchFamily="34" charset="0"/>
                <a:ea typeface="DFKai-SB" pitchFamily="65" charset="-120"/>
              </a:rPr>
              <a:t> </a:t>
            </a:r>
            <a:r>
              <a:rPr lang="en-US" altLang="zh-TW" sz="3200" b="1" i="1" kern="0">
                <a:latin typeface="Arial" pitchFamily="34" charset="0"/>
                <a:ea typeface="DFKai-SB" pitchFamily="65" charset="-120"/>
              </a:rPr>
              <a:t>Air</a:t>
            </a:r>
          </a:p>
          <a:p>
            <a:pPr marL="381000" indent="-285750" defTabSz="285750">
              <a:lnSpc>
                <a:spcPct val="90000"/>
              </a:lnSpc>
              <a:spcBef>
                <a:spcPct val="20000"/>
              </a:spcBef>
              <a:buClr>
                <a:schemeClr val="tx1"/>
              </a:buClr>
              <a:buFont typeface="Wingdings" pitchFamily="2" charset="2"/>
              <a:buNone/>
              <a:defRPr/>
            </a:pPr>
            <a:r>
              <a:rPr lang="en-US" altLang="zh-TW" sz="3200" b="1" i="1" kern="0">
                <a:solidFill>
                  <a:schemeClr val="tx2"/>
                </a:solidFill>
                <a:latin typeface="Arial" pitchFamily="34" charset="0"/>
                <a:ea typeface="DFKai-SB" pitchFamily="65" charset="-120"/>
              </a:rPr>
              <a:t> -A mixture of liquid and gaseous </a:t>
            </a:r>
            <a:r>
              <a:rPr lang="en-US" altLang="zh-TW" sz="3200" b="1" i="1" kern="0">
                <a:solidFill>
                  <a:schemeClr val="accent2"/>
                </a:solidFill>
                <a:latin typeface="Arial" pitchFamily="34" charset="0"/>
                <a:ea typeface="DFKai-SB" pitchFamily="65" charset="-120"/>
              </a:rPr>
              <a:t>water is a pure substance</a:t>
            </a:r>
            <a:r>
              <a:rPr lang="en-US" altLang="zh-TW" sz="3200" b="1" i="1" kern="0">
                <a:solidFill>
                  <a:schemeClr val="tx2"/>
                </a:solidFill>
                <a:latin typeface="Arial" pitchFamily="34" charset="0"/>
                <a:ea typeface="DFKai-SB" pitchFamily="65" charset="-120"/>
              </a:rPr>
              <a:t>, but a </a:t>
            </a:r>
            <a:r>
              <a:rPr lang="en-US" altLang="zh-TW" sz="3200" b="1" i="1" kern="0">
                <a:solidFill>
                  <a:schemeClr val="accent2"/>
                </a:solidFill>
                <a:latin typeface="Arial" pitchFamily="34" charset="0"/>
                <a:ea typeface="DFKai-SB" pitchFamily="65" charset="-120"/>
              </a:rPr>
              <a:t>mixture</a:t>
            </a:r>
            <a:r>
              <a:rPr lang="en-US" altLang="zh-TW" sz="3200" b="1" i="1" kern="0">
                <a:solidFill>
                  <a:schemeClr val="accent1"/>
                </a:solidFill>
                <a:latin typeface="Arial" pitchFamily="34" charset="0"/>
                <a:ea typeface="DFKai-SB" pitchFamily="65" charset="-120"/>
              </a:rPr>
              <a:t> </a:t>
            </a:r>
            <a:r>
              <a:rPr lang="en-US" altLang="zh-TW" sz="3200" b="1" i="1" kern="0">
                <a:solidFill>
                  <a:schemeClr val="tx2"/>
                </a:solidFill>
                <a:latin typeface="Arial" pitchFamily="34" charset="0"/>
                <a:ea typeface="DFKai-SB" pitchFamily="65" charset="-120"/>
              </a:rPr>
              <a:t>of liquid and </a:t>
            </a:r>
            <a:r>
              <a:rPr lang="en-US" altLang="zh-TW" sz="3200" b="1" i="1" kern="0">
                <a:latin typeface="Arial" pitchFamily="34" charset="0"/>
                <a:ea typeface="DFKai-SB" pitchFamily="65" charset="-120"/>
              </a:rPr>
              <a:t>gaseous</a:t>
            </a:r>
            <a:r>
              <a:rPr lang="en-US" altLang="zh-TW" b="1" i="1" kern="0">
                <a:latin typeface="Arial" pitchFamily="34" charset="0"/>
                <a:ea typeface="DFKai-SB" pitchFamily="65" charset="-120"/>
              </a:rPr>
              <a:t> </a:t>
            </a:r>
            <a:r>
              <a:rPr lang="en-US" altLang="zh-TW" sz="3200" b="1" i="1" kern="0">
                <a:solidFill>
                  <a:schemeClr val="accent2"/>
                </a:solidFill>
                <a:latin typeface="Arial" pitchFamily="34" charset="0"/>
                <a:ea typeface="DFKai-SB" pitchFamily="65" charset="-120"/>
              </a:rPr>
              <a:t>Air is not</a:t>
            </a:r>
            <a:r>
              <a:rPr lang="en-US" altLang="zh-TW" sz="3200" b="1" i="1" kern="0">
                <a:solidFill>
                  <a:schemeClr val="tx2"/>
                </a:solidFill>
                <a:latin typeface="Arial" pitchFamily="34" charset="0"/>
                <a:ea typeface="DFKai-SB" pitchFamily="65" charset="-120"/>
              </a:rPr>
              <a:t>.</a:t>
            </a:r>
            <a:endParaRPr lang="zh-TW" altLang="en-US" sz="3200" b="1" kern="0">
              <a:latin typeface="Arial" pitchFamily="34" charset="0"/>
              <a:ea typeface="DFKai-SB" pitchFamily="65" charset="-120"/>
            </a:endParaRPr>
          </a:p>
          <a:p>
            <a:pPr marL="381000" indent="-285750" defTabSz="285750">
              <a:lnSpc>
                <a:spcPct val="90000"/>
              </a:lnSpc>
              <a:spcBef>
                <a:spcPct val="20000"/>
              </a:spcBef>
              <a:buClr>
                <a:schemeClr val="tx1"/>
              </a:buClr>
              <a:buFont typeface="Wingdings" pitchFamily="2" charset="2"/>
              <a:buChar char="§"/>
              <a:defRPr/>
            </a:pPr>
            <a:endParaRPr lang="zh-TW" altLang="en-US" sz="4000" b="1" kern="0">
              <a:latin typeface="Arial" pitchFamily="34" charset="0"/>
              <a:ea typeface="新細明體" pitchFamily="18" charset="-120"/>
            </a:endParaRPr>
          </a:p>
        </p:txBody>
      </p:sp>
      <p:sp>
        <p:nvSpPr>
          <p:cNvPr id="4" name="Footer Placeholder 3"/>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628650" y="438150"/>
            <a:ext cx="7772400" cy="1028700"/>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algn="ctr">
              <a:defRPr/>
            </a:pPr>
            <a:r>
              <a:rPr lang="en-US" altLang="zh-TW" sz="3200" b="1" kern="0" dirty="0">
                <a:solidFill>
                  <a:srgbClr val="FF3300"/>
                </a:solidFill>
                <a:latin typeface="Arial" pitchFamily="34" charset="0"/>
                <a:ea typeface="新細明體" pitchFamily="18" charset="-120"/>
                <a:cs typeface="+mj-cs"/>
              </a:rPr>
              <a:t>Phases of a Pure Substance</a:t>
            </a:r>
          </a:p>
        </p:txBody>
      </p:sp>
      <p:sp>
        <p:nvSpPr>
          <p:cNvPr id="3" name="Rectangle 3"/>
          <p:cNvSpPr txBox="1">
            <a:spLocks noChangeArrowheads="1"/>
          </p:cNvSpPr>
          <p:nvPr/>
        </p:nvSpPr>
        <p:spPr bwMode="auto">
          <a:xfrm>
            <a:off x="685800" y="1714500"/>
            <a:ext cx="7772400" cy="4610100"/>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marL="381000" indent="-285750" defTabSz="285750">
              <a:lnSpc>
                <a:spcPct val="90000"/>
              </a:lnSpc>
              <a:spcBef>
                <a:spcPct val="20000"/>
              </a:spcBef>
              <a:buClr>
                <a:schemeClr val="tx1"/>
              </a:buClr>
              <a:buFont typeface="Wingdings" pitchFamily="2" charset="2"/>
              <a:buChar char="§"/>
              <a:defRPr/>
            </a:pPr>
            <a:r>
              <a:rPr lang="en-US" altLang="zh-TW" sz="2800" b="1" i="1" kern="0">
                <a:solidFill>
                  <a:srgbClr val="FF0000"/>
                </a:solidFill>
                <a:latin typeface="Arial" pitchFamily="34" charset="0"/>
                <a:ea typeface="新細明體" pitchFamily="18" charset="-120"/>
              </a:rPr>
              <a:t>Solid</a:t>
            </a:r>
            <a:r>
              <a:rPr lang="en-US" altLang="zh-TW" sz="2800" b="1" i="1" kern="0">
                <a:solidFill>
                  <a:schemeClr val="tx2"/>
                </a:solidFill>
                <a:latin typeface="Arial" pitchFamily="34" charset="0"/>
                <a:ea typeface="新細明體" pitchFamily="18" charset="-120"/>
              </a:rPr>
              <a:t>: </a:t>
            </a:r>
          </a:p>
          <a:p>
            <a:pPr marL="381000" indent="-285750" defTabSz="285750">
              <a:lnSpc>
                <a:spcPct val="90000"/>
              </a:lnSpc>
              <a:spcBef>
                <a:spcPct val="20000"/>
              </a:spcBef>
              <a:buClr>
                <a:schemeClr val="tx1"/>
              </a:buClr>
              <a:buFont typeface="Wingdings" pitchFamily="2" charset="2"/>
              <a:buNone/>
              <a:defRPr/>
            </a:pPr>
            <a:r>
              <a:rPr lang="en-US" altLang="zh-TW" sz="2800" b="1" i="1" kern="0">
                <a:solidFill>
                  <a:schemeClr val="tx2"/>
                </a:solidFill>
                <a:latin typeface="Arial" pitchFamily="34" charset="0"/>
                <a:ea typeface="新細明體" pitchFamily="18" charset="-120"/>
              </a:rPr>
              <a:t> -The molecules in a solid are kept at their positions by the large springlike intermolecular forces.</a:t>
            </a:r>
          </a:p>
          <a:p>
            <a:pPr marL="381000" indent="-285750" defTabSz="285750">
              <a:lnSpc>
                <a:spcPct val="90000"/>
              </a:lnSpc>
              <a:spcBef>
                <a:spcPct val="20000"/>
              </a:spcBef>
              <a:buClr>
                <a:schemeClr val="tx1"/>
              </a:buClr>
              <a:buFont typeface="Wingdings" pitchFamily="2" charset="2"/>
              <a:buNone/>
              <a:defRPr/>
            </a:pPr>
            <a:r>
              <a:rPr lang="en-US" altLang="zh-TW" sz="2800" b="1" kern="0">
                <a:solidFill>
                  <a:schemeClr val="tx2"/>
                </a:solidFill>
                <a:latin typeface="Arial" pitchFamily="34" charset="0"/>
                <a:ea typeface="DFKai-SB" pitchFamily="65" charset="-120"/>
              </a:rPr>
              <a:t> </a:t>
            </a:r>
            <a:r>
              <a:rPr lang="en-US" altLang="zh-TW" sz="2800" b="1" i="1" kern="0">
                <a:solidFill>
                  <a:schemeClr val="tx2"/>
                </a:solidFill>
                <a:latin typeface="Arial" pitchFamily="34" charset="0"/>
                <a:ea typeface="DFKai-SB" pitchFamily="65" charset="-120"/>
              </a:rPr>
              <a:t>-The attractive and repulsive forces between the molecules tend to maintain them at relatively constant distances from each other.</a:t>
            </a:r>
            <a:r>
              <a:rPr lang="en-US" altLang="zh-TW" sz="2800" b="1" kern="0">
                <a:solidFill>
                  <a:schemeClr val="tx2"/>
                </a:solidFill>
                <a:latin typeface="Arial" pitchFamily="34" charset="0"/>
                <a:ea typeface="DFKai-SB" pitchFamily="65" charset="-120"/>
              </a:rPr>
              <a:t> </a:t>
            </a:r>
          </a:p>
          <a:p>
            <a:pPr marL="381000" indent="-285750" defTabSz="285750">
              <a:lnSpc>
                <a:spcPct val="90000"/>
              </a:lnSpc>
              <a:spcBef>
                <a:spcPct val="20000"/>
              </a:spcBef>
              <a:buClr>
                <a:schemeClr val="tx1"/>
              </a:buClr>
              <a:buFont typeface="Wingdings" pitchFamily="2" charset="2"/>
              <a:buChar char="§"/>
              <a:defRPr/>
            </a:pPr>
            <a:r>
              <a:rPr lang="en-US" altLang="zh-TW" sz="2800" b="1" i="1" kern="0">
                <a:solidFill>
                  <a:srgbClr val="FF0000"/>
                </a:solidFill>
                <a:latin typeface="Arial" pitchFamily="34" charset="0"/>
                <a:ea typeface="DFKai-SB" pitchFamily="65" charset="-120"/>
              </a:rPr>
              <a:t>Liquid</a:t>
            </a:r>
            <a:r>
              <a:rPr lang="en-US" altLang="zh-TW" sz="2800" b="1" i="1" kern="0">
                <a:solidFill>
                  <a:schemeClr val="tx2"/>
                </a:solidFill>
                <a:latin typeface="Arial" pitchFamily="34" charset="0"/>
                <a:ea typeface="DFKai-SB" pitchFamily="65" charset="-120"/>
              </a:rPr>
              <a:t>: Groups of molecules move about each other.</a:t>
            </a:r>
          </a:p>
          <a:p>
            <a:pPr marL="381000" indent="-285750" defTabSz="285750">
              <a:lnSpc>
                <a:spcPct val="90000"/>
              </a:lnSpc>
              <a:spcBef>
                <a:spcPct val="20000"/>
              </a:spcBef>
              <a:buClr>
                <a:schemeClr val="tx1"/>
              </a:buClr>
              <a:buFont typeface="Wingdings" pitchFamily="2" charset="2"/>
              <a:buChar char="§"/>
              <a:defRPr/>
            </a:pPr>
            <a:r>
              <a:rPr lang="en-US" altLang="zh-TW" sz="2800" b="1" i="1" kern="0">
                <a:solidFill>
                  <a:srgbClr val="FF0000"/>
                </a:solidFill>
                <a:latin typeface="Arial" pitchFamily="34" charset="0"/>
                <a:ea typeface="DFKai-SB" pitchFamily="65" charset="-120"/>
              </a:rPr>
              <a:t>Gas</a:t>
            </a:r>
            <a:r>
              <a:rPr lang="en-US" altLang="zh-TW" sz="2800" b="1" i="1" kern="0">
                <a:solidFill>
                  <a:schemeClr val="tx2"/>
                </a:solidFill>
                <a:latin typeface="Arial" pitchFamily="34" charset="0"/>
                <a:ea typeface="DFKai-SB" pitchFamily="65" charset="-120"/>
              </a:rPr>
              <a:t>: Molecules move about at random. </a:t>
            </a:r>
            <a:endParaRPr lang="zh-TW" altLang="en-US" sz="2800" b="1" kern="0">
              <a:latin typeface="Arial" pitchFamily="34" charset="0"/>
              <a:ea typeface="DFKai-SB" pitchFamily="65" charset="-120"/>
            </a:endParaRPr>
          </a:p>
          <a:p>
            <a:pPr marL="381000" indent="-285750" defTabSz="285750">
              <a:lnSpc>
                <a:spcPct val="90000"/>
              </a:lnSpc>
              <a:spcBef>
                <a:spcPct val="20000"/>
              </a:spcBef>
              <a:buClr>
                <a:schemeClr val="tx1"/>
              </a:buClr>
              <a:buFont typeface="Wingdings" pitchFamily="2" charset="2"/>
              <a:buChar char="§"/>
              <a:defRPr/>
            </a:pPr>
            <a:endParaRPr lang="zh-TW" altLang="en-US" sz="3600" b="1" kern="0">
              <a:latin typeface="Arial" pitchFamily="34" charset="0"/>
              <a:ea typeface="新細明體" pitchFamily="18" charset="-120"/>
            </a:endParaRPr>
          </a:p>
        </p:txBody>
      </p:sp>
      <p:sp>
        <p:nvSpPr>
          <p:cNvPr id="4" name="Footer Placeholder 3"/>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628650" y="438150"/>
            <a:ext cx="7772400" cy="1028700"/>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algn="ctr">
              <a:defRPr/>
            </a:pPr>
            <a:r>
              <a:rPr lang="en-US" altLang="zh-TW" sz="3200" b="1" kern="0" dirty="0">
                <a:solidFill>
                  <a:srgbClr val="FF3300"/>
                </a:solidFill>
                <a:latin typeface="Arial" pitchFamily="34" charset="0"/>
                <a:ea typeface="新細明體" pitchFamily="18" charset="-120"/>
                <a:cs typeface="+mj-cs"/>
              </a:rPr>
              <a:t>Phase-Change Processes of Pure Substance</a:t>
            </a:r>
          </a:p>
        </p:txBody>
      </p:sp>
      <p:sp>
        <p:nvSpPr>
          <p:cNvPr id="3" name="Rectangle 3"/>
          <p:cNvSpPr txBox="1">
            <a:spLocks noChangeArrowheads="1"/>
          </p:cNvSpPr>
          <p:nvPr/>
        </p:nvSpPr>
        <p:spPr bwMode="auto">
          <a:xfrm>
            <a:off x="685800" y="1714500"/>
            <a:ext cx="7772400" cy="4610100"/>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marL="381000" indent="-285750" defTabSz="285750">
              <a:lnSpc>
                <a:spcPct val="90000"/>
              </a:lnSpc>
              <a:spcBef>
                <a:spcPct val="20000"/>
              </a:spcBef>
              <a:buClr>
                <a:schemeClr val="tx1"/>
              </a:buClr>
              <a:buFont typeface="Wingdings" pitchFamily="2" charset="2"/>
              <a:buChar char="§"/>
              <a:defRPr/>
            </a:pPr>
            <a:r>
              <a:rPr lang="en-US" altLang="zh-TW" sz="2800" b="1" i="1" kern="0">
                <a:solidFill>
                  <a:srgbClr val="FF0000"/>
                </a:solidFill>
                <a:latin typeface="Arial" pitchFamily="34" charset="0"/>
                <a:ea typeface="新細明體" pitchFamily="18" charset="-120"/>
              </a:rPr>
              <a:t>Compressed liquid</a:t>
            </a:r>
            <a:r>
              <a:rPr lang="en-US" altLang="zh-TW" sz="2800" b="1" i="1" kern="0">
                <a:solidFill>
                  <a:schemeClr val="tx2"/>
                </a:solidFill>
                <a:latin typeface="Arial" pitchFamily="34" charset="0"/>
                <a:ea typeface="新細明體" pitchFamily="18" charset="-120"/>
              </a:rPr>
              <a:t> or a </a:t>
            </a:r>
            <a:r>
              <a:rPr lang="en-US" altLang="zh-TW" sz="2800" b="1" i="1" kern="0">
                <a:solidFill>
                  <a:srgbClr val="FF0000"/>
                </a:solidFill>
                <a:latin typeface="Arial" pitchFamily="34" charset="0"/>
                <a:ea typeface="新細明體" pitchFamily="18" charset="-120"/>
              </a:rPr>
              <a:t>subcooled</a:t>
            </a:r>
            <a:r>
              <a:rPr lang="en-US" altLang="zh-TW" sz="2800" b="1" i="1" kern="0">
                <a:solidFill>
                  <a:schemeClr val="tx2"/>
                </a:solidFill>
                <a:latin typeface="Arial" pitchFamily="34" charset="0"/>
                <a:ea typeface="新細明體" pitchFamily="18" charset="-120"/>
              </a:rPr>
              <a:t> </a:t>
            </a:r>
            <a:r>
              <a:rPr lang="en-US" altLang="zh-TW" sz="2800" b="1" i="1" kern="0">
                <a:solidFill>
                  <a:srgbClr val="FF0000"/>
                </a:solidFill>
                <a:latin typeface="Arial" pitchFamily="34" charset="0"/>
                <a:ea typeface="新細明體" pitchFamily="18" charset="-120"/>
              </a:rPr>
              <a:t>liquid</a:t>
            </a:r>
            <a:r>
              <a:rPr lang="en-US" altLang="zh-TW" sz="2800" b="1" i="1" kern="0">
                <a:solidFill>
                  <a:schemeClr val="tx2"/>
                </a:solidFill>
                <a:latin typeface="Arial" pitchFamily="34" charset="0"/>
                <a:ea typeface="新細明體" pitchFamily="18" charset="-120"/>
              </a:rPr>
              <a:t>: A liquid that </a:t>
            </a:r>
            <a:r>
              <a:rPr lang="en-US" altLang="zh-TW" sz="2800" b="1" i="1" kern="0">
                <a:solidFill>
                  <a:schemeClr val="accent2"/>
                </a:solidFill>
                <a:latin typeface="Arial" pitchFamily="34" charset="0"/>
                <a:ea typeface="新細明體" pitchFamily="18" charset="-120"/>
              </a:rPr>
              <a:t>is not</a:t>
            </a:r>
            <a:r>
              <a:rPr lang="en-US" altLang="zh-TW" sz="2800" b="1" i="1" kern="0">
                <a:solidFill>
                  <a:schemeClr val="tx2"/>
                </a:solidFill>
                <a:latin typeface="Arial" pitchFamily="34" charset="0"/>
                <a:ea typeface="新細明體" pitchFamily="18" charset="-120"/>
              </a:rPr>
              <a:t> about to  vaporize. </a:t>
            </a:r>
            <a:endParaRPr lang="en-US" altLang="zh-TW" sz="2800" b="1" i="1" kern="0">
              <a:solidFill>
                <a:srgbClr val="FF0000"/>
              </a:solidFill>
              <a:latin typeface="Arial" pitchFamily="34" charset="0"/>
              <a:ea typeface="新細明體" pitchFamily="18" charset="-120"/>
            </a:endParaRPr>
          </a:p>
          <a:p>
            <a:pPr marL="381000" indent="-285750" defTabSz="285750">
              <a:lnSpc>
                <a:spcPct val="90000"/>
              </a:lnSpc>
              <a:spcBef>
                <a:spcPct val="20000"/>
              </a:spcBef>
              <a:buClr>
                <a:schemeClr val="tx1"/>
              </a:buClr>
              <a:buFont typeface="Wingdings" pitchFamily="2" charset="2"/>
              <a:buChar char="§"/>
              <a:defRPr/>
            </a:pPr>
            <a:r>
              <a:rPr lang="en-US" altLang="zh-TW" sz="2800" b="1" i="1" kern="0">
                <a:solidFill>
                  <a:srgbClr val="FF0000"/>
                </a:solidFill>
                <a:latin typeface="Arial" pitchFamily="34" charset="0"/>
                <a:ea typeface="新細明體" pitchFamily="18" charset="-120"/>
              </a:rPr>
              <a:t>Saturated liquid</a:t>
            </a:r>
            <a:r>
              <a:rPr lang="en-US" altLang="zh-TW" sz="2800" b="1" i="1" kern="0">
                <a:solidFill>
                  <a:schemeClr val="tx2"/>
                </a:solidFill>
                <a:latin typeface="Arial" pitchFamily="34" charset="0"/>
                <a:ea typeface="新細明體" pitchFamily="18" charset="-120"/>
              </a:rPr>
              <a:t>:</a:t>
            </a:r>
            <a:r>
              <a:rPr lang="en-US" altLang="zh-TW" sz="2800" b="1" kern="0">
                <a:solidFill>
                  <a:schemeClr val="tx2"/>
                </a:solidFill>
                <a:latin typeface="Arial" pitchFamily="34" charset="0"/>
                <a:ea typeface="DFKai-SB" pitchFamily="65" charset="-120"/>
              </a:rPr>
              <a:t> </a:t>
            </a:r>
            <a:r>
              <a:rPr lang="en-US" altLang="zh-TW" sz="2800" b="1" i="1" kern="0">
                <a:solidFill>
                  <a:schemeClr val="tx2"/>
                </a:solidFill>
                <a:latin typeface="Arial" pitchFamily="34" charset="0"/>
                <a:ea typeface="新細明體" pitchFamily="18" charset="-120"/>
              </a:rPr>
              <a:t>A liquid that </a:t>
            </a:r>
            <a:r>
              <a:rPr lang="en-US" altLang="zh-TW" sz="2800" b="1" i="1" kern="0">
                <a:solidFill>
                  <a:schemeClr val="accent2"/>
                </a:solidFill>
                <a:latin typeface="Arial" pitchFamily="34" charset="0"/>
                <a:ea typeface="新細明體" pitchFamily="18" charset="-120"/>
              </a:rPr>
              <a:t>is</a:t>
            </a:r>
            <a:r>
              <a:rPr lang="en-US" altLang="zh-TW" sz="2800" b="1" i="1" kern="0">
                <a:solidFill>
                  <a:schemeClr val="tx2"/>
                </a:solidFill>
                <a:latin typeface="Arial" pitchFamily="34" charset="0"/>
                <a:ea typeface="新細明體" pitchFamily="18" charset="-120"/>
              </a:rPr>
              <a:t> about to  vaporize.</a:t>
            </a:r>
            <a:endParaRPr lang="en-US" altLang="zh-TW" sz="2800" b="1" i="1" kern="0">
              <a:solidFill>
                <a:srgbClr val="FF0000"/>
              </a:solidFill>
              <a:latin typeface="Arial" pitchFamily="34" charset="0"/>
              <a:ea typeface="新細明體" pitchFamily="18" charset="-120"/>
            </a:endParaRPr>
          </a:p>
          <a:p>
            <a:pPr marL="381000" indent="-285750" defTabSz="285750">
              <a:lnSpc>
                <a:spcPct val="90000"/>
              </a:lnSpc>
              <a:spcBef>
                <a:spcPct val="20000"/>
              </a:spcBef>
              <a:buClr>
                <a:schemeClr val="tx1"/>
              </a:buClr>
              <a:buFont typeface="Wingdings" pitchFamily="2" charset="2"/>
              <a:buChar char="§"/>
              <a:defRPr/>
            </a:pPr>
            <a:r>
              <a:rPr lang="en-US" altLang="zh-TW" sz="2800" b="1" i="1" kern="0">
                <a:solidFill>
                  <a:srgbClr val="FF0000"/>
                </a:solidFill>
                <a:latin typeface="Arial" pitchFamily="34" charset="0"/>
                <a:ea typeface="新細明體" pitchFamily="18" charset="-120"/>
              </a:rPr>
              <a:t>Saturated vapor</a:t>
            </a:r>
            <a:r>
              <a:rPr lang="en-US" altLang="zh-TW" sz="2800" b="1" i="1" kern="0">
                <a:latin typeface="Arial" pitchFamily="34" charset="0"/>
                <a:ea typeface="新細明體" pitchFamily="18" charset="-120"/>
              </a:rPr>
              <a:t>:</a:t>
            </a:r>
            <a:r>
              <a:rPr lang="en-US" altLang="zh-TW" sz="2800" b="1" i="1" kern="0">
                <a:solidFill>
                  <a:srgbClr val="FF0000"/>
                </a:solidFill>
                <a:latin typeface="Arial" pitchFamily="34" charset="0"/>
                <a:ea typeface="新細明體" pitchFamily="18" charset="-120"/>
              </a:rPr>
              <a:t> </a:t>
            </a:r>
            <a:r>
              <a:rPr lang="en-US" altLang="zh-TW" sz="2800" b="1" i="1" kern="0">
                <a:solidFill>
                  <a:schemeClr val="tx2"/>
                </a:solidFill>
                <a:latin typeface="Arial" pitchFamily="34" charset="0"/>
                <a:ea typeface="新細明體" pitchFamily="18" charset="-120"/>
              </a:rPr>
              <a:t>A vapor that </a:t>
            </a:r>
            <a:r>
              <a:rPr lang="en-US" altLang="zh-TW" sz="2800" b="1" i="1" kern="0">
                <a:solidFill>
                  <a:schemeClr val="accent2"/>
                </a:solidFill>
                <a:latin typeface="Arial" pitchFamily="34" charset="0"/>
                <a:ea typeface="新細明體" pitchFamily="18" charset="-120"/>
              </a:rPr>
              <a:t>is</a:t>
            </a:r>
            <a:r>
              <a:rPr lang="en-US" altLang="zh-TW" sz="2800" b="1" i="1" kern="0">
                <a:solidFill>
                  <a:schemeClr val="tx2"/>
                </a:solidFill>
                <a:latin typeface="Arial" pitchFamily="34" charset="0"/>
                <a:ea typeface="新細明體" pitchFamily="18" charset="-120"/>
              </a:rPr>
              <a:t> about to  condense.</a:t>
            </a:r>
            <a:endParaRPr lang="en-US" altLang="zh-TW" sz="2800" b="1" i="1" kern="0">
              <a:solidFill>
                <a:srgbClr val="FF0000"/>
              </a:solidFill>
              <a:latin typeface="Arial" pitchFamily="34" charset="0"/>
              <a:ea typeface="新細明體" pitchFamily="18" charset="-120"/>
            </a:endParaRPr>
          </a:p>
          <a:p>
            <a:pPr marL="381000" indent="-285750" defTabSz="285750">
              <a:lnSpc>
                <a:spcPct val="90000"/>
              </a:lnSpc>
              <a:spcBef>
                <a:spcPct val="20000"/>
              </a:spcBef>
              <a:buClr>
                <a:schemeClr val="tx1"/>
              </a:buClr>
              <a:buFont typeface="Wingdings" pitchFamily="2" charset="2"/>
              <a:buChar char="§"/>
              <a:defRPr/>
            </a:pPr>
            <a:r>
              <a:rPr lang="en-US" altLang="zh-TW" sz="2800" b="1" i="1" kern="0">
                <a:solidFill>
                  <a:srgbClr val="FF0000"/>
                </a:solidFill>
                <a:latin typeface="Arial" pitchFamily="34" charset="0"/>
                <a:ea typeface="新細明體" pitchFamily="18" charset="-120"/>
              </a:rPr>
              <a:t>Saturated liquid-vapor mixture</a:t>
            </a:r>
            <a:r>
              <a:rPr lang="en-US" altLang="zh-TW" sz="2800" b="1" i="1" kern="0">
                <a:latin typeface="Arial" pitchFamily="34" charset="0"/>
                <a:ea typeface="新細明體" pitchFamily="18" charset="-120"/>
              </a:rPr>
              <a:t>:</a:t>
            </a:r>
            <a:r>
              <a:rPr lang="en-US" altLang="zh-TW" sz="2800" b="1" i="1" kern="0">
                <a:solidFill>
                  <a:srgbClr val="FF0000"/>
                </a:solidFill>
                <a:latin typeface="Arial" pitchFamily="34" charset="0"/>
                <a:ea typeface="新細明體" pitchFamily="18" charset="-120"/>
              </a:rPr>
              <a:t> </a:t>
            </a:r>
            <a:r>
              <a:rPr lang="en-US" altLang="zh-TW" sz="2800" b="1" i="1" kern="0">
                <a:latin typeface="Arial" pitchFamily="34" charset="0"/>
                <a:ea typeface="新細明體" pitchFamily="18" charset="-120"/>
              </a:rPr>
              <a:t>the liquid and vapor phases</a:t>
            </a:r>
            <a:r>
              <a:rPr lang="en-US" altLang="zh-TW" sz="2800" b="1" i="1" kern="0">
                <a:solidFill>
                  <a:schemeClr val="accent2"/>
                </a:solidFill>
                <a:latin typeface="Arial" pitchFamily="34" charset="0"/>
                <a:ea typeface="新細明體" pitchFamily="18" charset="-120"/>
              </a:rPr>
              <a:t> coexist</a:t>
            </a:r>
            <a:r>
              <a:rPr lang="en-US" altLang="zh-TW" sz="2800" b="1" i="1" kern="0">
                <a:latin typeface="Arial" pitchFamily="34" charset="0"/>
                <a:ea typeface="新細明體" pitchFamily="18" charset="-120"/>
              </a:rPr>
              <a:t> in equilibrium.</a:t>
            </a:r>
          </a:p>
          <a:p>
            <a:pPr marL="381000" indent="-285750" defTabSz="285750">
              <a:lnSpc>
                <a:spcPct val="90000"/>
              </a:lnSpc>
              <a:spcBef>
                <a:spcPct val="20000"/>
              </a:spcBef>
              <a:buClr>
                <a:schemeClr val="tx1"/>
              </a:buClr>
              <a:buFont typeface="Wingdings" pitchFamily="2" charset="2"/>
              <a:buChar char="§"/>
              <a:defRPr/>
            </a:pPr>
            <a:r>
              <a:rPr lang="en-US" altLang="zh-TW" sz="2800" b="1" i="1" kern="0">
                <a:solidFill>
                  <a:srgbClr val="FF0000"/>
                </a:solidFill>
                <a:latin typeface="Arial" pitchFamily="34" charset="0"/>
                <a:ea typeface="新細明體" pitchFamily="18" charset="-120"/>
              </a:rPr>
              <a:t>Superheated vapor</a:t>
            </a:r>
            <a:r>
              <a:rPr lang="en-US" altLang="zh-TW" sz="2800" b="1" i="1" kern="0">
                <a:latin typeface="Arial" pitchFamily="34" charset="0"/>
                <a:ea typeface="新細明體" pitchFamily="18" charset="-120"/>
              </a:rPr>
              <a:t>:</a:t>
            </a:r>
            <a:r>
              <a:rPr lang="en-US" altLang="zh-TW" sz="2800" b="1" i="1" kern="0">
                <a:solidFill>
                  <a:srgbClr val="FF0000"/>
                </a:solidFill>
                <a:latin typeface="Arial" pitchFamily="34" charset="0"/>
                <a:ea typeface="新細明體" pitchFamily="18" charset="-120"/>
              </a:rPr>
              <a:t> </a:t>
            </a:r>
            <a:r>
              <a:rPr lang="en-US" altLang="zh-TW" sz="2800" b="1" i="1" kern="0">
                <a:solidFill>
                  <a:schemeClr val="tx2"/>
                </a:solidFill>
                <a:latin typeface="Arial" pitchFamily="34" charset="0"/>
                <a:ea typeface="新細明體" pitchFamily="18" charset="-120"/>
              </a:rPr>
              <a:t>A vapor that </a:t>
            </a:r>
            <a:r>
              <a:rPr lang="en-US" altLang="zh-TW" sz="2800" b="1" i="1" kern="0">
                <a:solidFill>
                  <a:schemeClr val="accent2"/>
                </a:solidFill>
                <a:latin typeface="Arial" pitchFamily="34" charset="0"/>
                <a:ea typeface="新細明體" pitchFamily="18" charset="-120"/>
              </a:rPr>
              <a:t>is not</a:t>
            </a:r>
            <a:r>
              <a:rPr lang="en-US" altLang="zh-TW" sz="2800" b="1" i="1" kern="0">
                <a:solidFill>
                  <a:schemeClr val="accent1"/>
                </a:solidFill>
                <a:latin typeface="Arial" pitchFamily="34" charset="0"/>
                <a:ea typeface="新細明體" pitchFamily="18" charset="-120"/>
              </a:rPr>
              <a:t> </a:t>
            </a:r>
            <a:r>
              <a:rPr lang="en-US" altLang="zh-TW" sz="2800" b="1" i="1" kern="0">
                <a:solidFill>
                  <a:schemeClr val="tx2"/>
                </a:solidFill>
                <a:latin typeface="Arial" pitchFamily="34" charset="0"/>
                <a:ea typeface="新細明體" pitchFamily="18" charset="-120"/>
              </a:rPr>
              <a:t>about to  condense</a:t>
            </a:r>
            <a:endParaRPr lang="en-US" altLang="zh-TW" sz="2800" b="1" i="1" kern="0">
              <a:latin typeface="Arial" pitchFamily="34" charset="0"/>
              <a:ea typeface="新細明體" pitchFamily="18" charset="-120"/>
            </a:endParaRPr>
          </a:p>
          <a:p>
            <a:pPr marL="381000" indent="-285750" defTabSz="285750">
              <a:lnSpc>
                <a:spcPct val="90000"/>
              </a:lnSpc>
              <a:spcBef>
                <a:spcPct val="20000"/>
              </a:spcBef>
              <a:buClr>
                <a:schemeClr val="tx1"/>
              </a:buClr>
              <a:buFont typeface="Wingdings" pitchFamily="2" charset="2"/>
              <a:buChar char="§"/>
              <a:defRPr/>
            </a:pPr>
            <a:endParaRPr lang="en-US" altLang="zh-TW" sz="2800" b="1" i="1" kern="0">
              <a:solidFill>
                <a:schemeClr val="tx2"/>
              </a:solidFill>
              <a:latin typeface="Arial" pitchFamily="34" charset="0"/>
              <a:ea typeface="DFKai-SB" pitchFamily="65" charset="-120"/>
            </a:endParaRPr>
          </a:p>
          <a:p>
            <a:pPr marL="381000" indent="-285750" defTabSz="285750">
              <a:lnSpc>
                <a:spcPct val="90000"/>
              </a:lnSpc>
              <a:spcBef>
                <a:spcPct val="20000"/>
              </a:spcBef>
              <a:buClr>
                <a:schemeClr val="tx1"/>
              </a:buClr>
              <a:buFont typeface="Wingdings" pitchFamily="2" charset="2"/>
              <a:buNone/>
              <a:defRPr/>
            </a:pPr>
            <a:endParaRPr lang="zh-TW" altLang="en-US" sz="2800" b="1" kern="0">
              <a:latin typeface="Arial" pitchFamily="34" charset="0"/>
              <a:ea typeface="DFKai-SB" pitchFamily="65" charset="-120"/>
            </a:endParaRPr>
          </a:p>
          <a:p>
            <a:pPr marL="381000" indent="-285750" defTabSz="285750">
              <a:lnSpc>
                <a:spcPct val="90000"/>
              </a:lnSpc>
              <a:spcBef>
                <a:spcPct val="20000"/>
              </a:spcBef>
              <a:buClr>
                <a:schemeClr val="tx1"/>
              </a:buClr>
              <a:buFont typeface="Wingdings" pitchFamily="2" charset="2"/>
              <a:buChar char="§"/>
              <a:defRPr/>
            </a:pPr>
            <a:endParaRPr lang="zh-TW" altLang="en-US" sz="3600" b="1" kern="0">
              <a:latin typeface="Arial" pitchFamily="34" charset="0"/>
              <a:ea typeface="新細明體" pitchFamily="18" charset="-120"/>
            </a:endParaRPr>
          </a:p>
        </p:txBody>
      </p:sp>
      <p:sp>
        <p:nvSpPr>
          <p:cNvPr id="4" name="Footer Placeholder 3"/>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026"/>
          <p:cNvSpPr txBox="1">
            <a:spLocks noChangeArrowheads="1"/>
          </p:cNvSpPr>
          <p:nvPr/>
        </p:nvSpPr>
        <p:spPr bwMode="auto">
          <a:xfrm>
            <a:off x="628650" y="438150"/>
            <a:ext cx="7772400" cy="1028700"/>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algn="ctr">
              <a:defRPr/>
            </a:pPr>
            <a:r>
              <a:rPr lang="en-US" altLang="zh-TW" sz="3200" b="1" kern="0" dirty="0">
                <a:solidFill>
                  <a:srgbClr val="FF3300"/>
                </a:solidFill>
                <a:latin typeface="Arial" pitchFamily="34" charset="0"/>
                <a:ea typeface="新細明體" pitchFamily="18" charset="-120"/>
                <a:cs typeface="+mj-cs"/>
              </a:rPr>
              <a:t>Phase-Change Processes of Pure Substance</a:t>
            </a:r>
          </a:p>
        </p:txBody>
      </p:sp>
      <p:sp>
        <p:nvSpPr>
          <p:cNvPr id="3" name="Rectangle 1027"/>
          <p:cNvSpPr txBox="1">
            <a:spLocks noChangeArrowheads="1"/>
          </p:cNvSpPr>
          <p:nvPr/>
        </p:nvSpPr>
        <p:spPr bwMode="auto">
          <a:xfrm>
            <a:off x="685800" y="1714500"/>
            <a:ext cx="7772400" cy="4610100"/>
          </a:xfrm>
          <a:prstGeom prst="rect">
            <a:avLst/>
          </a:prstGeom>
          <a:solidFill>
            <a:schemeClr val="bg1"/>
          </a:solidFill>
          <a:ln>
            <a:solidFill>
              <a:schemeClr val="tx1"/>
            </a:solidFill>
            <a:miter lim="800000"/>
            <a:headEnd/>
            <a:tailEnd/>
          </a:ln>
          <a:effectLst>
            <a:outerShdw dist="107763" dir="2700000" algn="ctr" rotWithShape="0">
              <a:schemeClr val="tx1"/>
            </a:outerShdw>
          </a:effectLst>
        </p:spPr>
        <p:txBody>
          <a:bodyPr/>
          <a:lstStyle/>
          <a:p>
            <a:pPr marL="381000" indent="-285750" defTabSz="285750">
              <a:lnSpc>
                <a:spcPct val="90000"/>
              </a:lnSpc>
              <a:spcBef>
                <a:spcPct val="20000"/>
              </a:spcBef>
              <a:buClr>
                <a:schemeClr val="tx1"/>
              </a:buClr>
              <a:buFont typeface="Wingdings" pitchFamily="2" charset="2"/>
              <a:buChar char="§"/>
              <a:defRPr/>
            </a:pPr>
            <a:r>
              <a:rPr lang="en-US" altLang="zh-TW" b="1" i="1" kern="0">
                <a:solidFill>
                  <a:srgbClr val="FF0000"/>
                </a:solidFill>
                <a:latin typeface="Arial" pitchFamily="34" charset="0"/>
                <a:ea typeface="新細明體" pitchFamily="18" charset="-120"/>
              </a:rPr>
              <a:t>Saturated temperature, T</a:t>
            </a:r>
            <a:r>
              <a:rPr lang="en-US" altLang="zh-TW" sz="1800" b="1" i="1" kern="0">
                <a:solidFill>
                  <a:srgbClr val="FF0000"/>
                </a:solidFill>
                <a:latin typeface="Arial" pitchFamily="34" charset="0"/>
                <a:ea typeface="新細明體" pitchFamily="18" charset="-120"/>
              </a:rPr>
              <a:t>sat</a:t>
            </a:r>
            <a:r>
              <a:rPr lang="en-US" altLang="zh-TW" b="1" i="1" kern="0">
                <a:solidFill>
                  <a:schemeClr val="tx2"/>
                </a:solidFill>
                <a:latin typeface="Arial" pitchFamily="34" charset="0"/>
                <a:ea typeface="新細明體" pitchFamily="18" charset="-120"/>
              </a:rPr>
              <a:t>:</a:t>
            </a:r>
            <a:r>
              <a:rPr lang="en-US" altLang="zh-TW" b="1" kern="0">
                <a:solidFill>
                  <a:schemeClr val="tx2"/>
                </a:solidFill>
                <a:latin typeface="Arial" pitchFamily="34" charset="0"/>
                <a:ea typeface="DFKai-SB" pitchFamily="65" charset="-120"/>
              </a:rPr>
              <a:t> </a:t>
            </a:r>
            <a:r>
              <a:rPr lang="en-US" altLang="zh-TW" b="1" i="1" kern="0">
                <a:solidFill>
                  <a:schemeClr val="tx2"/>
                </a:solidFill>
                <a:latin typeface="Arial" pitchFamily="34" charset="0"/>
                <a:ea typeface="新細明體" pitchFamily="18" charset="-120"/>
              </a:rPr>
              <a:t>At a given pressure, the temperature at which a pure substance changes phase.</a:t>
            </a:r>
          </a:p>
          <a:p>
            <a:pPr marL="381000" indent="-285750" defTabSz="285750">
              <a:lnSpc>
                <a:spcPct val="90000"/>
              </a:lnSpc>
              <a:spcBef>
                <a:spcPct val="20000"/>
              </a:spcBef>
              <a:buClr>
                <a:schemeClr val="tx1"/>
              </a:buClr>
              <a:buFont typeface="Wingdings" pitchFamily="2" charset="2"/>
              <a:buChar char="§"/>
              <a:defRPr/>
            </a:pPr>
            <a:r>
              <a:rPr lang="en-US" altLang="zh-TW" b="1" i="1" kern="0">
                <a:solidFill>
                  <a:srgbClr val="FF0000"/>
                </a:solidFill>
                <a:latin typeface="Arial" pitchFamily="34" charset="0"/>
                <a:ea typeface="新細明體" pitchFamily="18" charset="-120"/>
              </a:rPr>
              <a:t>Saturated pressure, P</a:t>
            </a:r>
            <a:r>
              <a:rPr lang="en-US" altLang="zh-TW" sz="1800" b="1" i="1" kern="0">
                <a:solidFill>
                  <a:srgbClr val="FF0000"/>
                </a:solidFill>
                <a:latin typeface="Arial" pitchFamily="34" charset="0"/>
                <a:ea typeface="新細明體" pitchFamily="18" charset="-120"/>
              </a:rPr>
              <a:t>sat</a:t>
            </a:r>
            <a:r>
              <a:rPr lang="en-US" altLang="zh-TW" b="1" i="1" kern="0">
                <a:solidFill>
                  <a:schemeClr val="tx2"/>
                </a:solidFill>
                <a:latin typeface="Arial" pitchFamily="34" charset="0"/>
                <a:ea typeface="新細明體" pitchFamily="18" charset="-120"/>
              </a:rPr>
              <a:t>:</a:t>
            </a:r>
            <a:r>
              <a:rPr lang="en-US" altLang="zh-TW" b="1" kern="0">
                <a:solidFill>
                  <a:schemeClr val="tx2"/>
                </a:solidFill>
                <a:latin typeface="Arial" pitchFamily="34" charset="0"/>
                <a:ea typeface="DFKai-SB" pitchFamily="65" charset="-120"/>
              </a:rPr>
              <a:t> </a:t>
            </a:r>
            <a:r>
              <a:rPr lang="en-US" altLang="zh-TW" b="1" i="1" kern="0">
                <a:solidFill>
                  <a:schemeClr val="tx2"/>
                </a:solidFill>
                <a:latin typeface="Arial" pitchFamily="34" charset="0"/>
                <a:ea typeface="新細明體" pitchFamily="18" charset="-120"/>
              </a:rPr>
              <a:t>At a given t</a:t>
            </a:r>
            <a:r>
              <a:rPr lang="en-US" altLang="zh-TW" b="1" i="1" kern="0">
                <a:latin typeface="Arial" pitchFamily="34" charset="0"/>
                <a:ea typeface="新細明體" pitchFamily="18" charset="-120"/>
              </a:rPr>
              <a:t>emperature</a:t>
            </a:r>
            <a:r>
              <a:rPr lang="en-US" altLang="zh-TW" b="1" i="1" kern="0">
                <a:solidFill>
                  <a:schemeClr val="tx2"/>
                </a:solidFill>
                <a:latin typeface="Arial" pitchFamily="34" charset="0"/>
                <a:ea typeface="新細明體" pitchFamily="18" charset="-120"/>
              </a:rPr>
              <a:t>, the pressure at which a pure substance changes phase.</a:t>
            </a:r>
            <a:endParaRPr lang="en-US" altLang="zh-TW" b="1" i="1" kern="0">
              <a:solidFill>
                <a:srgbClr val="FF0000"/>
              </a:solidFill>
              <a:latin typeface="Arial" pitchFamily="34" charset="0"/>
              <a:ea typeface="新細明體" pitchFamily="18" charset="-120"/>
            </a:endParaRPr>
          </a:p>
          <a:p>
            <a:pPr marL="381000" indent="-285750" defTabSz="285750">
              <a:lnSpc>
                <a:spcPct val="90000"/>
              </a:lnSpc>
              <a:spcBef>
                <a:spcPct val="20000"/>
              </a:spcBef>
              <a:buClr>
                <a:schemeClr val="tx1"/>
              </a:buClr>
              <a:buFont typeface="Wingdings" pitchFamily="2" charset="2"/>
              <a:buChar char="§"/>
              <a:defRPr/>
            </a:pPr>
            <a:r>
              <a:rPr lang="en-US" altLang="zh-TW" b="1" i="1" kern="0">
                <a:solidFill>
                  <a:srgbClr val="FF0000"/>
                </a:solidFill>
                <a:latin typeface="Arial" pitchFamily="34" charset="0"/>
                <a:ea typeface="新細明體" pitchFamily="18" charset="-120"/>
              </a:rPr>
              <a:t>Latent heat</a:t>
            </a:r>
            <a:r>
              <a:rPr lang="en-US" altLang="zh-TW" b="1" i="1" kern="0">
                <a:latin typeface="Arial" pitchFamily="34" charset="0"/>
                <a:ea typeface="新細明體" pitchFamily="18" charset="-120"/>
              </a:rPr>
              <a:t>:</a:t>
            </a:r>
            <a:r>
              <a:rPr lang="en-US" altLang="zh-TW" b="1" i="1" kern="0">
                <a:solidFill>
                  <a:srgbClr val="FF0000"/>
                </a:solidFill>
                <a:latin typeface="Arial" pitchFamily="34" charset="0"/>
                <a:ea typeface="新細明體" pitchFamily="18" charset="-120"/>
              </a:rPr>
              <a:t> </a:t>
            </a:r>
            <a:r>
              <a:rPr lang="en-US" altLang="zh-TW" b="1" i="1" kern="0">
                <a:latin typeface="Arial" pitchFamily="34" charset="0"/>
                <a:ea typeface="新細明體" pitchFamily="18" charset="-120"/>
              </a:rPr>
              <a:t>the amount of energy absorbed or released during a phase-change process.</a:t>
            </a:r>
            <a:endParaRPr lang="en-US" altLang="zh-TW" b="1" i="1" kern="0">
              <a:solidFill>
                <a:srgbClr val="FF0000"/>
              </a:solidFill>
              <a:latin typeface="Arial" pitchFamily="34" charset="0"/>
              <a:ea typeface="新細明體" pitchFamily="18" charset="-120"/>
            </a:endParaRPr>
          </a:p>
          <a:p>
            <a:pPr marL="381000" indent="-285750" defTabSz="285750">
              <a:lnSpc>
                <a:spcPct val="90000"/>
              </a:lnSpc>
              <a:spcBef>
                <a:spcPct val="20000"/>
              </a:spcBef>
              <a:buClr>
                <a:schemeClr val="tx1"/>
              </a:buClr>
              <a:buFont typeface="Wingdings" pitchFamily="2" charset="2"/>
              <a:buChar char="§"/>
              <a:defRPr/>
            </a:pPr>
            <a:r>
              <a:rPr lang="en-US" altLang="zh-TW" b="1" i="1" kern="0">
                <a:solidFill>
                  <a:srgbClr val="FF0000"/>
                </a:solidFill>
                <a:latin typeface="Arial" pitchFamily="34" charset="0"/>
                <a:ea typeface="新細明體" pitchFamily="18" charset="-120"/>
              </a:rPr>
              <a:t>Latent heat of fusion</a:t>
            </a:r>
            <a:r>
              <a:rPr lang="en-US" altLang="zh-TW" b="1" i="1" kern="0">
                <a:latin typeface="Arial" pitchFamily="34" charset="0"/>
                <a:ea typeface="新細明體" pitchFamily="18" charset="-120"/>
              </a:rPr>
              <a:t>:</a:t>
            </a:r>
            <a:r>
              <a:rPr lang="en-US" altLang="zh-TW" b="1" i="1" kern="0">
                <a:solidFill>
                  <a:srgbClr val="FF0000"/>
                </a:solidFill>
                <a:latin typeface="Arial" pitchFamily="34" charset="0"/>
                <a:ea typeface="新細明體" pitchFamily="18" charset="-120"/>
              </a:rPr>
              <a:t> </a:t>
            </a:r>
            <a:r>
              <a:rPr lang="en-US" altLang="zh-TW" b="1" i="1" kern="0">
                <a:latin typeface="Arial" pitchFamily="34" charset="0"/>
                <a:ea typeface="新細明體" pitchFamily="18" charset="-120"/>
              </a:rPr>
              <a:t>the amount of energy absorbed during melting.</a:t>
            </a:r>
            <a:endParaRPr lang="en-US" altLang="zh-TW" b="1" i="1" kern="0">
              <a:solidFill>
                <a:srgbClr val="FF0000"/>
              </a:solidFill>
              <a:latin typeface="Arial" pitchFamily="34" charset="0"/>
              <a:ea typeface="新細明體" pitchFamily="18" charset="-120"/>
            </a:endParaRPr>
          </a:p>
          <a:p>
            <a:pPr marL="381000" indent="-285750" defTabSz="285750">
              <a:lnSpc>
                <a:spcPct val="90000"/>
              </a:lnSpc>
              <a:spcBef>
                <a:spcPct val="20000"/>
              </a:spcBef>
              <a:buClr>
                <a:schemeClr val="tx1"/>
              </a:buClr>
              <a:buFont typeface="Wingdings" pitchFamily="2" charset="2"/>
              <a:buChar char="§"/>
              <a:defRPr/>
            </a:pPr>
            <a:r>
              <a:rPr lang="en-US" altLang="zh-TW" b="1" i="1" kern="0">
                <a:solidFill>
                  <a:srgbClr val="FF0000"/>
                </a:solidFill>
                <a:latin typeface="Arial" pitchFamily="34" charset="0"/>
                <a:ea typeface="新細明體" pitchFamily="18" charset="-120"/>
              </a:rPr>
              <a:t>Latent heat of vaporization</a:t>
            </a:r>
            <a:r>
              <a:rPr lang="en-US" altLang="zh-TW" b="1" i="1" kern="0">
                <a:latin typeface="Arial" pitchFamily="34" charset="0"/>
                <a:ea typeface="新細明體" pitchFamily="18" charset="-120"/>
              </a:rPr>
              <a:t>:</a:t>
            </a:r>
            <a:r>
              <a:rPr lang="en-US" altLang="zh-TW" b="1" i="1" kern="0">
                <a:solidFill>
                  <a:srgbClr val="FF0000"/>
                </a:solidFill>
                <a:latin typeface="Arial" pitchFamily="34" charset="0"/>
                <a:ea typeface="新細明體" pitchFamily="18" charset="-120"/>
              </a:rPr>
              <a:t> </a:t>
            </a:r>
            <a:r>
              <a:rPr lang="en-US" altLang="zh-TW" b="1" i="1" kern="0">
                <a:latin typeface="Arial" pitchFamily="34" charset="0"/>
                <a:ea typeface="新細明體" pitchFamily="18" charset="-120"/>
              </a:rPr>
              <a:t>the amount of energy absorbed during vaporization.</a:t>
            </a:r>
          </a:p>
          <a:p>
            <a:pPr marL="381000" indent="-285750" defTabSz="285750">
              <a:lnSpc>
                <a:spcPct val="90000"/>
              </a:lnSpc>
              <a:spcBef>
                <a:spcPct val="20000"/>
              </a:spcBef>
              <a:buClr>
                <a:schemeClr val="tx1"/>
              </a:buClr>
              <a:buFont typeface="Wingdings" pitchFamily="2" charset="2"/>
              <a:buChar char="§"/>
              <a:defRPr/>
            </a:pPr>
            <a:endParaRPr lang="en-US" altLang="zh-TW" b="1" i="1" kern="0">
              <a:solidFill>
                <a:schemeClr val="tx2"/>
              </a:solidFill>
              <a:latin typeface="Arial" pitchFamily="34" charset="0"/>
              <a:ea typeface="DFKai-SB" pitchFamily="65" charset="-120"/>
            </a:endParaRPr>
          </a:p>
          <a:p>
            <a:pPr marL="381000" indent="-285750" defTabSz="285750">
              <a:lnSpc>
                <a:spcPct val="90000"/>
              </a:lnSpc>
              <a:spcBef>
                <a:spcPct val="20000"/>
              </a:spcBef>
              <a:buClr>
                <a:schemeClr val="tx1"/>
              </a:buClr>
              <a:buFont typeface="Wingdings" pitchFamily="2" charset="2"/>
              <a:buNone/>
              <a:defRPr/>
            </a:pPr>
            <a:endParaRPr lang="zh-TW" altLang="en-US" b="1" kern="0">
              <a:latin typeface="Arial" pitchFamily="34" charset="0"/>
              <a:ea typeface="DFKai-SB" pitchFamily="65" charset="-120"/>
            </a:endParaRPr>
          </a:p>
          <a:p>
            <a:pPr marL="381000" indent="-285750" defTabSz="285750">
              <a:lnSpc>
                <a:spcPct val="90000"/>
              </a:lnSpc>
              <a:spcBef>
                <a:spcPct val="20000"/>
              </a:spcBef>
              <a:buClr>
                <a:schemeClr val="tx1"/>
              </a:buClr>
              <a:buFont typeface="Wingdings" pitchFamily="2" charset="2"/>
              <a:buChar char="§"/>
              <a:defRPr/>
            </a:pPr>
            <a:endParaRPr lang="zh-TW" altLang="en-US" sz="4000" b="1" kern="0" dirty="0">
              <a:latin typeface="Arial" pitchFamily="34" charset="0"/>
              <a:ea typeface="新細明體" pitchFamily="18" charset="-120"/>
            </a:endParaRPr>
          </a:p>
        </p:txBody>
      </p:sp>
      <p:sp>
        <p:nvSpPr>
          <p:cNvPr id="4" name="Footer Placeholder 3"/>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1314" name="Picture 4"/>
          <p:cNvPicPr>
            <a:picLocks noChangeAspect="1" noChangeArrowheads="1"/>
          </p:cNvPicPr>
          <p:nvPr/>
        </p:nvPicPr>
        <p:blipFill>
          <a:blip r:embed="rId2" cstate="print"/>
          <a:srcRect/>
          <a:stretch>
            <a:fillRect/>
          </a:stretch>
        </p:blipFill>
        <p:spPr bwMode="auto">
          <a:xfrm>
            <a:off x="685800" y="533400"/>
            <a:ext cx="2887663" cy="4343400"/>
          </a:xfrm>
          <a:prstGeom prst="rect">
            <a:avLst/>
          </a:prstGeom>
          <a:noFill/>
          <a:ln w="9525">
            <a:noFill/>
            <a:miter lim="800000"/>
            <a:headEnd/>
            <a:tailEnd/>
          </a:ln>
        </p:spPr>
      </p:pic>
      <p:pic>
        <p:nvPicPr>
          <p:cNvPr id="141315" name="Picture 5"/>
          <p:cNvPicPr>
            <a:picLocks noChangeAspect="1" noChangeArrowheads="1"/>
          </p:cNvPicPr>
          <p:nvPr/>
        </p:nvPicPr>
        <p:blipFill>
          <a:blip r:embed="rId3" cstate="print"/>
          <a:srcRect/>
          <a:stretch>
            <a:fillRect/>
          </a:stretch>
        </p:blipFill>
        <p:spPr bwMode="auto">
          <a:xfrm>
            <a:off x="5208588" y="762000"/>
            <a:ext cx="2257425" cy="3886200"/>
          </a:xfrm>
          <a:prstGeom prst="rect">
            <a:avLst/>
          </a:prstGeom>
          <a:noFill/>
          <a:ln w="9525">
            <a:noFill/>
            <a:miter lim="800000"/>
            <a:headEnd/>
            <a:tailEnd/>
          </a:ln>
        </p:spPr>
      </p:pic>
      <p:sp>
        <p:nvSpPr>
          <p:cNvPr id="141316" name="Rectangle 9"/>
          <p:cNvSpPr>
            <a:spLocks noChangeArrowheads="1"/>
          </p:cNvSpPr>
          <p:nvPr/>
        </p:nvSpPr>
        <p:spPr bwMode="auto">
          <a:xfrm>
            <a:off x="142875" y="4786313"/>
            <a:ext cx="4572000" cy="1200150"/>
          </a:xfrm>
          <a:prstGeom prst="rect">
            <a:avLst/>
          </a:prstGeom>
          <a:noFill/>
          <a:ln w="9525">
            <a:noFill/>
            <a:miter lim="800000"/>
            <a:headEnd/>
            <a:tailEnd/>
          </a:ln>
        </p:spPr>
        <p:txBody>
          <a:bodyPr>
            <a:spAutoFit/>
          </a:bodyPr>
          <a:lstStyle/>
          <a:p>
            <a:pPr algn="just"/>
            <a:r>
              <a:rPr lang="en-US" b="1"/>
              <a:t>At 1 atm and 20°C, water exists in the liquid phase (</a:t>
            </a:r>
            <a:r>
              <a:rPr lang="en-US" b="1" i="1"/>
              <a:t>compressed liquid</a:t>
            </a:r>
            <a:r>
              <a:rPr lang="en-US" b="1"/>
              <a:t>).</a:t>
            </a:r>
          </a:p>
        </p:txBody>
      </p:sp>
      <p:sp>
        <p:nvSpPr>
          <p:cNvPr id="141317" name="Rectangle 10"/>
          <p:cNvSpPr>
            <a:spLocks noChangeArrowheads="1"/>
          </p:cNvSpPr>
          <p:nvPr/>
        </p:nvSpPr>
        <p:spPr bwMode="auto">
          <a:xfrm>
            <a:off x="4500563" y="5334000"/>
            <a:ext cx="4572000" cy="1570038"/>
          </a:xfrm>
          <a:prstGeom prst="rect">
            <a:avLst/>
          </a:prstGeom>
          <a:noFill/>
          <a:ln w="9525">
            <a:noFill/>
            <a:miter lim="800000"/>
            <a:headEnd/>
            <a:tailEnd/>
          </a:ln>
        </p:spPr>
        <p:txBody>
          <a:bodyPr>
            <a:spAutoFit/>
          </a:bodyPr>
          <a:lstStyle/>
          <a:p>
            <a:pPr algn="just"/>
            <a:r>
              <a:rPr lang="en-US" b="1"/>
              <a:t>At 1 atm pressure and 100°C, water exists as a liquid that is ready to vaporize (</a:t>
            </a:r>
            <a:r>
              <a:rPr lang="en-US" b="1" i="1"/>
              <a:t>saturated liquid</a:t>
            </a:r>
            <a:r>
              <a:rPr lang="en-US" b="1"/>
              <a:t>).</a:t>
            </a:r>
          </a:p>
        </p:txBody>
      </p:sp>
      <p:sp>
        <p:nvSpPr>
          <p:cNvPr id="6" name="Footer Placeholder 5"/>
          <p:cNvSpPr>
            <a:spLocks noGrp="1"/>
          </p:cNvSpPr>
          <p:nvPr>
            <p:ph type="ftr" sz="quarter" idx="11"/>
          </p:nvPr>
        </p:nvSpPr>
        <p:spPr/>
        <p:txBody>
          <a:bodyPr/>
          <a:lstStyle/>
          <a:p>
            <a:r>
              <a:rPr kumimoji="0" lang="en-US" smtClean="0"/>
              <a:t>MECH-KIOT</a:t>
            </a:r>
            <a:endParaRPr kumimoji="0" lang="en-US"/>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2338" name="Picture 4"/>
          <p:cNvPicPr>
            <a:picLocks noChangeAspect="1" noChangeArrowheads="1"/>
          </p:cNvPicPr>
          <p:nvPr/>
        </p:nvPicPr>
        <p:blipFill>
          <a:blip r:embed="rId2" cstate="print"/>
          <a:srcRect/>
          <a:stretch>
            <a:fillRect/>
          </a:stretch>
        </p:blipFill>
        <p:spPr bwMode="auto">
          <a:xfrm>
            <a:off x="857250" y="142875"/>
            <a:ext cx="3686175" cy="3962400"/>
          </a:xfrm>
          <a:prstGeom prst="rect">
            <a:avLst/>
          </a:prstGeom>
          <a:noFill/>
          <a:ln w="9525">
            <a:noFill/>
            <a:miter lim="800000"/>
            <a:headEnd/>
            <a:tailEnd/>
          </a:ln>
        </p:spPr>
      </p:pic>
      <p:pic>
        <p:nvPicPr>
          <p:cNvPr id="142339" name="Picture 5"/>
          <p:cNvPicPr>
            <a:picLocks noChangeAspect="1" noChangeArrowheads="1"/>
          </p:cNvPicPr>
          <p:nvPr/>
        </p:nvPicPr>
        <p:blipFill>
          <a:blip r:embed="rId3" cstate="print"/>
          <a:srcRect/>
          <a:stretch>
            <a:fillRect/>
          </a:stretch>
        </p:blipFill>
        <p:spPr bwMode="auto">
          <a:xfrm>
            <a:off x="5794375" y="533400"/>
            <a:ext cx="2281238" cy="3886200"/>
          </a:xfrm>
          <a:prstGeom prst="rect">
            <a:avLst/>
          </a:prstGeom>
          <a:noFill/>
          <a:ln w="9525">
            <a:noFill/>
            <a:miter lim="800000"/>
            <a:headEnd/>
            <a:tailEnd/>
          </a:ln>
        </p:spPr>
      </p:pic>
      <p:sp>
        <p:nvSpPr>
          <p:cNvPr id="142340" name="Rectangle 6"/>
          <p:cNvSpPr>
            <a:spLocks noChangeArrowheads="1"/>
          </p:cNvSpPr>
          <p:nvPr/>
        </p:nvSpPr>
        <p:spPr bwMode="auto">
          <a:xfrm>
            <a:off x="71438" y="4071938"/>
            <a:ext cx="4572000" cy="1200150"/>
          </a:xfrm>
          <a:prstGeom prst="rect">
            <a:avLst/>
          </a:prstGeom>
          <a:noFill/>
          <a:ln w="9525">
            <a:noFill/>
            <a:miter lim="800000"/>
            <a:headEnd/>
            <a:tailEnd/>
          </a:ln>
        </p:spPr>
        <p:txBody>
          <a:bodyPr>
            <a:spAutoFit/>
          </a:bodyPr>
          <a:lstStyle/>
          <a:p>
            <a:pPr algn="just"/>
            <a:r>
              <a:rPr lang="en-US" b="1"/>
              <a:t>As more heat is transferred, part of the saturated liquid vaporizes (</a:t>
            </a:r>
            <a:r>
              <a:rPr lang="en-US" b="1" i="1"/>
              <a:t>saturated liquid–vapor mixture</a:t>
            </a:r>
            <a:r>
              <a:rPr lang="en-US" b="1"/>
              <a:t>).</a:t>
            </a:r>
          </a:p>
        </p:txBody>
      </p:sp>
      <p:sp>
        <p:nvSpPr>
          <p:cNvPr id="142341" name="Rectangle 7"/>
          <p:cNvSpPr>
            <a:spLocks noChangeArrowheads="1"/>
          </p:cNvSpPr>
          <p:nvPr/>
        </p:nvSpPr>
        <p:spPr bwMode="auto">
          <a:xfrm>
            <a:off x="4429125" y="4929188"/>
            <a:ext cx="4572000" cy="1570037"/>
          </a:xfrm>
          <a:prstGeom prst="rect">
            <a:avLst/>
          </a:prstGeom>
          <a:noFill/>
          <a:ln w="9525">
            <a:noFill/>
            <a:miter lim="800000"/>
            <a:headEnd/>
            <a:tailEnd/>
          </a:ln>
        </p:spPr>
        <p:txBody>
          <a:bodyPr>
            <a:spAutoFit/>
          </a:bodyPr>
          <a:lstStyle/>
          <a:p>
            <a:pPr algn="just"/>
            <a:r>
              <a:rPr lang="en-US" b="1"/>
              <a:t>At 1 atm pressure, the temperature remains constant at 100°C until the last drop of liquid is vaporized (</a:t>
            </a:r>
            <a:r>
              <a:rPr lang="en-US" b="1" i="1"/>
              <a:t>saturated vapor</a:t>
            </a:r>
            <a:r>
              <a:rPr lang="en-US" b="1"/>
              <a:t>).</a:t>
            </a:r>
          </a:p>
        </p:txBody>
      </p:sp>
      <p:sp>
        <p:nvSpPr>
          <p:cNvPr id="6" name="Footer Placeholder 5"/>
          <p:cNvSpPr>
            <a:spLocks noGrp="1"/>
          </p:cNvSpPr>
          <p:nvPr>
            <p:ph type="ftr" sz="quarter" idx="11"/>
          </p:nvPr>
        </p:nvSpPr>
        <p:spPr/>
        <p:txBody>
          <a:bodyPr/>
          <a:lstStyle/>
          <a:p>
            <a:r>
              <a:rPr kumimoji="0" lang="en-US" smtClean="0"/>
              <a:t>MECH-KIOT</a:t>
            </a:r>
            <a:endParaRPr kumimoji="0"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3" descr="FIG0113"/>
          <p:cNvPicPr>
            <a:picLocks noChangeAspect="1" noChangeArrowheads="1"/>
          </p:cNvPicPr>
          <p:nvPr/>
        </p:nvPicPr>
        <p:blipFill>
          <a:blip r:embed="rId2" cstate="print"/>
          <a:srcRect/>
          <a:stretch>
            <a:fillRect/>
          </a:stretch>
        </p:blipFill>
        <p:spPr bwMode="auto">
          <a:xfrm>
            <a:off x="2286000" y="457200"/>
            <a:ext cx="6553200" cy="6135688"/>
          </a:xfrm>
          <a:prstGeom prst="rect">
            <a:avLst/>
          </a:prstGeom>
          <a:noFill/>
          <a:ln w="9525">
            <a:noFill/>
            <a:miter lim="800000"/>
            <a:headEnd/>
            <a:tailEnd/>
          </a:ln>
        </p:spPr>
      </p:pic>
      <p:sp>
        <p:nvSpPr>
          <p:cNvPr id="3" name="Footer Placeholder 2"/>
          <p:cNvSpPr>
            <a:spLocks noGrp="1"/>
          </p:cNvSpPr>
          <p:nvPr>
            <p:ph type="ftr" sz="quarter" idx="11"/>
          </p:nvPr>
        </p:nvSpPr>
        <p:spPr/>
        <p:txBody>
          <a:bodyPr/>
          <a:lstStyle/>
          <a:p>
            <a:r>
              <a:rPr kumimoji="0" lang="en-US" smtClean="0"/>
              <a:t>MECH-KIOT</a:t>
            </a:r>
            <a:endParaRPr kumimoji="0" lang="en-US"/>
          </a:p>
        </p:txBody>
      </p:sp>
    </p:spTree>
  </p:cSld>
  <p:clrMapOvr>
    <a:masterClrMapping/>
  </p:clrMapOvr>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62" name="Picture 4"/>
          <p:cNvPicPr>
            <a:picLocks noChangeAspect="1" noChangeArrowheads="1"/>
          </p:cNvPicPr>
          <p:nvPr/>
        </p:nvPicPr>
        <p:blipFill>
          <a:blip r:embed="rId2" cstate="print"/>
          <a:srcRect/>
          <a:stretch>
            <a:fillRect/>
          </a:stretch>
        </p:blipFill>
        <p:spPr bwMode="auto">
          <a:xfrm>
            <a:off x="2819400" y="304800"/>
            <a:ext cx="2414588" cy="4038600"/>
          </a:xfrm>
          <a:prstGeom prst="rect">
            <a:avLst/>
          </a:prstGeom>
          <a:noFill/>
          <a:ln w="9525">
            <a:noFill/>
            <a:miter lim="800000"/>
            <a:headEnd/>
            <a:tailEnd/>
          </a:ln>
        </p:spPr>
      </p:pic>
      <p:sp>
        <p:nvSpPr>
          <p:cNvPr id="143363" name="Rectangle 5"/>
          <p:cNvSpPr>
            <a:spLocks noChangeArrowheads="1"/>
          </p:cNvSpPr>
          <p:nvPr/>
        </p:nvSpPr>
        <p:spPr bwMode="auto">
          <a:xfrm>
            <a:off x="1676400" y="4572000"/>
            <a:ext cx="4572000" cy="1200150"/>
          </a:xfrm>
          <a:prstGeom prst="rect">
            <a:avLst/>
          </a:prstGeom>
          <a:noFill/>
          <a:ln w="9525">
            <a:noFill/>
            <a:miter lim="800000"/>
            <a:headEnd/>
            <a:tailEnd/>
          </a:ln>
        </p:spPr>
        <p:txBody>
          <a:bodyPr>
            <a:spAutoFit/>
          </a:bodyPr>
          <a:lstStyle/>
          <a:p>
            <a:pPr algn="just"/>
            <a:r>
              <a:rPr lang="en-US" b="1"/>
              <a:t>As more heat is transferred, the temperature of the vapor starts to rise (</a:t>
            </a:r>
            <a:r>
              <a:rPr lang="en-US" b="1" i="1"/>
              <a:t>superheated vapor</a:t>
            </a:r>
            <a:r>
              <a:rPr lang="en-US" b="1"/>
              <a:t>).</a:t>
            </a:r>
          </a:p>
        </p:txBody>
      </p:sp>
      <p:sp>
        <p:nvSpPr>
          <p:cNvPr id="4" name="Footer Placeholder 3"/>
          <p:cNvSpPr>
            <a:spLocks noGrp="1"/>
          </p:cNvSpPr>
          <p:nvPr>
            <p:ph type="ftr" sz="quarter" idx="11"/>
          </p:nvPr>
        </p:nvSpPr>
        <p:spPr/>
        <p:txBody>
          <a:bodyPr/>
          <a:lstStyle/>
          <a:p>
            <a:r>
              <a:rPr kumimoji="0" lang="en-US" smtClean="0"/>
              <a:t>MECH-KIOT</a:t>
            </a:r>
            <a:endParaRPr kumimoji="0" lang="en-US"/>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4386" name="Picture 4"/>
          <p:cNvPicPr>
            <a:picLocks noChangeAspect="1" noChangeArrowheads="1"/>
          </p:cNvPicPr>
          <p:nvPr/>
        </p:nvPicPr>
        <p:blipFill>
          <a:blip r:embed="rId2" cstate="print"/>
          <a:srcRect/>
          <a:stretch>
            <a:fillRect/>
          </a:stretch>
        </p:blipFill>
        <p:spPr bwMode="auto">
          <a:xfrm>
            <a:off x="533400" y="174625"/>
            <a:ext cx="6629400" cy="5348288"/>
          </a:xfrm>
          <a:prstGeom prst="rect">
            <a:avLst/>
          </a:prstGeom>
          <a:noFill/>
          <a:ln w="9525">
            <a:noFill/>
            <a:miter lim="800000"/>
            <a:headEnd/>
            <a:tailEnd/>
          </a:ln>
        </p:spPr>
      </p:pic>
      <p:sp>
        <p:nvSpPr>
          <p:cNvPr id="144387" name="Rectangle 5"/>
          <p:cNvSpPr>
            <a:spLocks noChangeArrowheads="1"/>
          </p:cNvSpPr>
          <p:nvPr/>
        </p:nvSpPr>
        <p:spPr bwMode="auto">
          <a:xfrm>
            <a:off x="142875" y="5638800"/>
            <a:ext cx="8797925" cy="461963"/>
          </a:xfrm>
          <a:prstGeom prst="rect">
            <a:avLst/>
          </a:prstGeom>
          <a:noFill/>
          <a:ln w="9525">
            <a:noFill/>
            <a:miter lim="800000"/>
            <a:headEnd/>
            <a:tailEnd/>
          </a:ln>
        </p:spPr>
        <p:txBody>
          <a:bodyPr wrap="none">
            <a:spAutoFit/>
          </a:bodyPr>
          <a:lstStyle/>
          <a:p>
            <a:r>
              <a:rPr lang="en-US" b="1" i="1"/>
              <a:t>T</a:t>
            </a:r>
            <a:r>
              <a:rPr lang="en-US" b="1"/>
              <a:t>-</a:t>
            </a:r>
            <a:r>
              <a:rPr lang="en-US" b="1" i="1"/>
              <a:t>v </a:t>
            </a:r>
            <a:r>
              <a:rPr lang="en-US" b="1"/>
              <a:t>diagram for the heating process of water at constant pressure.</a:t>
            </a:r>
          </a:p>
        </p:txBody>
      </p:sp>
      <p:sp>
        <p:nvSpPr>
          <p:cNvPr id="4" name="Footer Placeholder 3"/>
          <p:cNvSpPr>
            <a:spLocks noGrp="1"/>
          </p:cNvSpPr>
          <p:nvPr>
            <p:ph type="ftr" sz="quarter" idx="11"/>
          </p:nvPr>
        </p:nvSpPr>
        <p:spPr/>
        <p:txBody>
          <a:bodyPr/>
          <a:lstStyle/>
          <a:p>
            <a:r>
              <a:rPr kumimoji="0" lang="en-US" smtClean="0"/>
              <a:t>MECH-KIOT</a:t>
            </a:r>
            <a:endParaRPr kumimoji="0" lang="en-US"/>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4"/>
          <p:cNvSpPr>
            <a:spLocks noChangeArrowheads="1"/>
          </p:cNvSpPr>
          <p:nvPr/>
        </p:nvSpPr>
        <p:spPr bwMode="auto">
          <a:xfrm>
            <a:off x="714375" y="4800600"/>
            <a:ext cx="7543800" cy="830263"/>
          </a:xfrm>
          <a:prstGeom prst="rect">
            <a:avLst/>
          </a:prstGeom>
          <a:noFill/>
          <a:ln w="9525">
            <a:noFill/>
            <a:miter lim="800000"/>
            <a:headEnd/>
            <a:tailEnd/>
          </a:ln>
        </p:spPr>
        <p:txBody>
          <a:bodyPr>
            <a:spAutoFit/>
          </a:bodyPr>
          <a:lstStyle/>
          <a:p>
            <a:pPr algn="just"/>
            <a:r>
              <a:rPr lang="en-US" b="1"/>
              <a:t>The liquid–vapor saturation curve of a pure substance (numerical values are for water).</a:t>
            </a:r>
          </a:p>
        </p:txBody>
      </p:sp>
      <p:pic>
        <p:nvPicPr>
          <p:cNvPr id="145411" name="Picture 5"/>
          <p:cNvPicPr>
            <a:picLocks noChangeAspect="1" noChangeArrowheads="1"/>
          </p:cNvPicPr>
          <p:nvPr/>
        </p:nvPicPr>
        <p:blipFill>
          <a:blip r:embed="rId2" cstate="print"/>
          <a:srcRect/>
          <a:stretch>
            <a:fillRect/>
          </a:stretch>
        </p:blipFill>
        <p:spPr bwMode="auto">
          <a:xfrm>
            <a:off x="1752600" y="228600"/>
            <a:ext cx="5132388" cy="4337050"/>
          </a:xfrm>
          <a:prstGeom prst="rect">
            <a:avLst/>
          </a:prstGeom>
          <a:noFill/>
          <a:ln w="9525">
            <a:noFill/>
            <a:miter lim="800000"/>
            <a:headEnd/>
            <a:tailEnd/>
          </a:ln>
        </p:spPr>
      </p:pic>
      <p:sp>
        <p:nvSpPr>
          <p:cNvPr id="4" name="Footer Placeholder 3"/>
          <p:cNvSpPr>
            <a:spLocks noGrp="1"/>
          </p:cNvSpPr>
          <p:nvPr>
            <p:ph type="ftr" sz="quarter" idx="11"/>
          </p:nvPr>
        </p:nvSpPr>
        <p:spPr/>
        <p:txBody>
          <a:bodyPr/>
          <a:lstStyle/>
          <a:p>
            <a:r>
              <a:rPr kumimoji="0" lang="en-US" smtClean="0"/>
              <a:t>MECH-KIOT</a:t>
            </a:r>
            <a:endParaRPr kumimoji="0" lang="en-US"/>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ChangeArrowheads="1"/>
          </p:cNvSpPr>
          <p:nvPr>
            <p:ph type="title"/>
          </p:nvPr>
        </p:nvSpPr>
        <p:spPr bwMode="auto">
          <a:xfrm>
            <a:off x="457200" y="71438"/>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en-US" sz="2800" smtClean="0">
                <a:solidFill>
                  <a:srgbClr val="0000FF"/>
                </a:solidFill>
              </a:rPr>
              <a:t>PROPERTY DIAGRAMS FOR PHASE-CHANGE</a:t>
            </a:r>
            <a:br>
              <a:rPr lang="en-US" sz="2800" smtClean="0">
                <a:solidFill>
                  <a:srgbClr val="0000FF"/>
                </a:solidFill>
              </a:rPr>
            </a:br>
            <a:r>
              <a:rPr lang="en-US" sz="2800" smtClean="0">
                <a:solidFill>
                  <a:srgbClr val="0000FF"/>
                </a:solidFill>
              </a:rPr>
              <a:t>PROCESSES</a:t>
            </a:r>
          </a:p>
        </p:txBody>
      </p:sp>
      <p:pic>
        <p:nvPicPr>
          <p:cNvPr id="146435" name="Picture 4"/>
          <p:cNvPicPr>
            <a:picLocks noChangeAspect="1" noChangeArrowheads="1"/>
          </p:cNvPicPr>
          <p:nvPr/>
        </p:nvPicPr>
        <p:blipFill>
          <a:blip r:embed="rId2" cstate="print"/>
          <a:srcRect/>
          <a:stretch>
            <a:fillRect/>
          </a:stretch>
        </p:blipFill>
        <p:spPr bwMode="auto">
          <a:xfrm>
            <a:off x="1785938" y="928688"/>
            <a:ext cx="5613400" cy="4938712"/>
          </a:xfrm>
          <a:prstGeom prst="rect">
            <a:avLst/>
          </a:prstGeom>
          <a:noFill/>
          <a:ln w="9525">
            <a:noFill/>
            <a:miter lim="800000"/>
            <a:headEnd/>
            <a:tailEnd/>
          </a:ln>
        </p:spPr>
      </p:pic>
      <p:sp>
        <p:nvSpPr>
          <p:cNvPr id="146436" name="Rectangle 5"/>
          <p:cNvSpPr>
            <a:spLocks noChangeArrowheads="1"/>
          </p:cNvSpPr>
          <p:nvPr/>
        </p:nvSpPr>
        <p:spPr bwMode="auto">
          <a:xfrm>
            <a:off x="381000" y="5643563"/>
            <a:ext cx="8382000" cy="1200150"/>
          </a:xfrm>
          <a:prstGeom prst="rect">
            <a:avLst/>
          </a:prstGeom>
          <a:noFill/>
          <a:ln w="9525">
            <a:noFill/>
            <a:miter lim="800000"/>
            <a:headEnd/>
            <a:tailEnd/>
          </a:ln>
        </p:spPr>
        <p:txBody>
          <a:bodyPr>
            <a:spAutoFit/>
          </a:bodyPr>
          <a:lstStyle/>
          <a:p>
            <a:pPr algn="just"/>
            <a:r>
              <a:rPr lang="en-US" b="1" i="1"/>
              <a:t>T</a:t>
            </a:r>
            <a:r>
              <a:rPr lang="en-US" b="1"/>
              <a:t>-</a:t>
            </a:r>
            <a:r>
              <a:rPr lang="en-US" b="1" i="1"/>
              <a:t>v </a:t>
            </a:r>
            <a:r>
              <a:rPr lang="en-US" b="1"/>
              <a:t>diagram of constant-pressure phase-change processes of a pure substance at various pressures (numerical values are for water).</a:t>
            </a:r>
          </a:p>
        </p:txBody>
      </p:sp>
      <p:sp>
        <p:nvSpPr>
          <p:cNvPr id="5" name="Footer Placeholder 4"/>
          <p:cNvSpPr>
            <a:spLocks noGrp="1"/>
          </p:cNvSpPr>
          <p:nvPr>
            <p:ph type="ftr" sz="quarter" idx="11"/>
          </p:nvPr>
        </p:nvSpPr>
        <p:spPr/>
        <p:txBody>
          <a:bodyPr/>
          <a:lstStyle/>
          <a:p>
            <a:r>
              <a:rPr kumimoji="0" lang="en-US" smtClean="0"/>
              <a:t>MECH-KIOT</a:t>
            </a:r>
            <a:endParaRPr kumimoji="0" lang="en-US"/>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4"/>
          <p:cNvSpPr>
            <a:spLocks noChangeArrowheads="1"/>
          </p:cNvSpPr>
          <p:nvPr/>
        </p:nvSpPr>
        <p:spPr bwMode="auto">
          <a:xfrm>
            <a:off x="381000" y="5334000"/>
            <a:ext cx="8534400" cy="830263"/>
          </a:xfrm>
          <a:prstGeom prst="rect">
            <a:avLst/>
          </a:prstGeom>
          <a:noFill/>
          <a:ln w="9525">
            <a:noFill/>
            <a:miter lim="800000"/>
            <a:headEnd/>
            <a:tailEnd/>
          </a:ln>
        </p:spPr>
        <p:txBody>
          <a:bodyPr>
            <a:spAutoFit/>
          </a:bodyPr>
          <a:lstStyle/>
          <a:p>
            <a:pPr algn="just"/>
            <a:r>
              <a:rPr lang="en-US" b="1"/>
              <a:t>At supercritical pressures (</a:t>
            </a:r>
            <a:r>
              <a:rPr lang="en-US" b="1" i="1"/>
              <a:t>P </a:t>
            </a:r>
            <a:r>
              <a:rPr lang="en-US" b="1"/>
              <a:t> </a:t>
            </a:r>
            <a:r>
              <a:rPr lang="en-US" b="1" i="1"/>
              <a:t>P</a:t>
            </a:r>
            <a:r>
              <a:rPr lang="en-US" b="1"/>
              <a:t>cr), there is no distinct phase-change (boiling) process.</a:t>
            </a:r>
          </a:p>
        </p:txBody>
      </p:sp>
      <p:pic>
        <p:nvPicPr>
          <p:cNvPr id="147459" name="Picture 5"/>
          <p:cNvPicPr>
            <a:picLocks noChangeAspect="1" noChangeArrowheads="1"/>
          </p:cNvPicPr>
          <p:nvPr/>
        </p:nvPicPr>
        <p:blipFill>
          <a:blip r:embed="rId2" cstate="print"/>
          <a:srcRect/>
          <a:stretch>
            <a:fillRect/>
          </a:stretch>
        </p:blipFill>
        <p:spPr bwMode="auto">
          <a:xfrm>
            <a:off x="1887538" y="0"/>
            <a:ext cx="3916362" cy="5006975"/>
          </a:xfrm>
          <a:prstGeom prst="rect">
            <a:avLst/>
          </a:prstGeom>
          <a:noFill/>
          <a:ln w="9525">
            <a:noFill/>
            <a:miter lim="800000"/>
            <a:headEnd/>
            <a:tailEnd/>
          </a:ln>
        </p:spPr>
      </p:pic>
      <p:sp>
        <p:nvSpPr>
          <p:cNvPr id="4" name="Footer Placeholder 3"/>
          <p:cNvSpPr>
            <a:spLocks noGrp="1"/>
          </p:cNvSpPr>
          <p:nvPr>
            <p:ph type="ftr" sz="quarter" idx="11"/>
          </p:nvPr>
        </p:nvSpPr>
        <p:spPr/>
        <p:txBody>
          <a:bodyPr/>
          <a:lstStyle/>
          <a:p>
            <a:r>
              <a:rPr kumimoji="0" lang="en-US" smtClean="0"/>
              <a:t>MECH-KIOT</a:t>
            </a:r>
            <a:endParaRPr kumimoji="0" lang="en-US"/>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8482" name="Picture 4"/>
          <p:cNvPicPr>
            <a:picLocks noChangeAspect="1" noChangeArrowheads="1"/>
          </p:cNvPicPr>
          <p:nvPr/>
        </p:nvPicPr>
        <p:blipFill>
          <a:blip r:embed="rId2" cstate="print"/>
          <a:srcRect/>
          <a:stretch>
            <a:fillRect/>
          </a:stretch>
        </p:blipFill>
        <p:spPr bwMode="auto">
          <a:xfrm>
            <a:off x="609600" y="41275"/>
            <a:ext cx="7543800" cy="5602288"/>
          </a:xfrm>
          <a:prstGeom prst="rect">
            <a:avLst/>
          </a:prstGeom>
          <a:noFill/>
          <a:ln w="9525">
            <a:noFill/>
            <a:miter lim="800000"/>
            <a:headEnd/>
            <a:tailEnd/>
          </a:ln>
        </p:spPr>
      </p:pic>
      <p:sp>
        <p:nvSpPr>
          <p:cNvPr id="148483" name="Rectangle 5"/>
          <p:cNvSpPr>
            <a:spLocks noChangeArrowheads="1"/>
          </p:cNvSpPr>
          <p:nvPr/>
        </p:nvSpPr>
        <p:spPr bwMode="auto">
          <a:xfrm>
            <a:off x="2514600" y="5791200"/>
            <a:ext cx="4487863" cy="461963"/>
          </a:xfrm>
          <a:prstGeom prst="rect">
            <a:avLst/>
          </a:prstGeom>
          <a:noFill/>
          <a:ln w="9525">
            <a:noFill/>
            <a:miter lim="800000"/>
            <a:headEnd/>
            <a:tailEnd/>
          </a:ln>
        </p:spPr>
        <p:txBody>
          <a:bodyPr wrap="none">
            <a:spAutoFit/>
          </a:bodyPr>
          <a:lstStyle/>
          <a:p>
            <a:r>
              <a:rPr lang="en-US" b="1" i="1"/>
              <a:t>T</a:t>
            </a:r>
            <a:r>
              <a:rPr lang="en-US" b="1"/>
              <a:t>-</a:t>
            </a:r>
            <a:r>
              <a:rPr lang="en-US" b="1" i="1"/>
              <a:t>v </a:t>
            </a:r>
            <a:r>
              <a:rPr lang="en-US" b="1"/>
              <a:t>diagram of a pure substance.</a:t>
            </a:r>
          </a:p>
        </p:txBody>
      </p:sp>
      <p:sp>
        <p:nvSpPr>
          <p:cNvPr id="4" name="Footer Placeholder 3"/>
          <p:cNvSpPr>
            <a:spLocks noGrp="1"/>
          </p:cNvSpPr>
          <p:nvPr>
            <p:ph type="ftr" sz="quarter" idx="11"/>
          </p:nvPr>
        </p:nvSpPr>
        <p:spPr/>
        <p:txBody>
          <a:bodyPr/>
          <a:lstStyle/>
          <a:p>
            <a:r>
              <a:rPr kumimoji="0" lang="en-US" smtClean="0"/>
              <a:t>MECH-KIOT</a:t>
            </a:r>
            <a:endParaRPr kumimoji="0" lang="en-US"/>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9506" name="Picture 4"/>
          <p:cNvPicPr>
            <a:picLocks noChangeAspect="1" noChangeArrowheads="1"/>
          </p:cNvPicPr>
          <p:nvPr/>
        </p:nvPicPr>
        <p:blipFill>
          <a:blip r:embed="rId2" cstate="print"/>
          <a:srcRect/>
          <a:stretch>
            <a:fillRect/>
          </a:stretch>
        </p:blipFill>
        <p:spPr bwMode="auto">
          <a:xfrm>
            <a:off x="609600" y="157163"/>
            <a:ext cx="6521450" cy="5391150"/>
          </a:xfrm>
          <a:prstGeom prst="rect">
            <a:avLst/>
          </a:prstGeom>
          <a:noFill/>
          <a:ln w="9525">
            <a:noFill/>
            <a:miter lim="800000"/>
            <a:headEnd/>
            <a:tailEnd/>
          </a:ln>
        </p:spPr>
      </p:pic>
      <p:sp>
        <p:nvSpPr>
          <p:cNvPr id="149507" name="Rectangle 5"/>
          <p:cNvSpPr>
            <a:spLocks noChangeArrowheads="1"/>
          </p:cNvSpPr>
          <p:nvPr/>
        </p:nvSpPr>
        <p:spPr bwMode="auto">
          <a:xfrm>
            <a:off x="2514600" y="5791200"/>
            <a:ext cx="4487863" cy="461963"/>
          </a:xfrm>
          <a:prstGeom prst="rect">
            <a:avLst/>
          </a:prstGeom>
          <a:noFill/>
          <a:ln w="9525">
            <a:noFill/>
            <a:miter lim="800000"/>
            <a:headEnd/>
            <a:tailEnd/>
          </a:ln>
        </p:spPr>
        <p:txBody>
          <a:bodyPr wrap="none">
            <a:spAutoFit/>
          </a:bodyPr>
          <a:lstStyle/>
          <a:p>
            <a:r>
              <a:rPr lang="en-US" b="1" i="1"/>
              <a:t>P</a:t>
            </a:r>
            <a:r>
              <a:rPr lang="en-US" b="1"/>
              <a:t>-</a:t>
            </a:r>
            <a:r>
              <a:rPr lang="en-US" b="1" i="1"/>
              <a:t>v </a:t>
            </a:r>
            <a:r>
              <a:rPr lang="en-US" b="1"/>
              <a:t>diagram of a pure substance.</a:t>
            </a:r>
          </a:p>
        </p:txBody>
      </p:sp>
      <p:sp>
        <p:nvSpPr>
          <p:cNvPr id="4" name="Footer Placeholder 3"/>
          <p:cNvSpPr>
            <a:spLocks noGrp="1"/>
          </p:cNvSpPr>
          <p:nvPr>
            <p:ph type="ftr" sz="quarter" idx="11"/>
          </p:nvPr>
        </p:nvSpPr>
        <p:spPr/>
        <p:txBody>
          <a:bodyPr/>
          <a:lstStyle/>
          <a:p>
            <a:r>
              <a:rPr kumimoji="0" lang="en-US" smtClean="0"/>
              <a:t>MECH-KIOT</a:t>
            </a:r>
            <a:endParaRPr kumimoji="0" lang="en-US"/>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4"/>
          <p:cNvSpPr>
            <a:spLocks noChangeArrowheads="1"/>
          </p:cNvSpPr>
          <p:nvPr/>
        </p:nvSpPr>
        <p:spPr bwMode="auto">
          <a:xfrm>
            <a:off x="1066800" y="5638800"/>
            <a:ext cx="6553200" cy="830263"/>
          </a:xfrm>
          <a:prstGeom prst="rect">
            <a:avLst/>
          </a:prstGeom>
          <a:noFill/>
          <a:ln w="9525">
            <a:noFill/>
            <a:miter lim="800000"/>
            <a:headEnd/>
            <a:tailEnd/>
          </a:ln>
        </p:spPr>
        <p:txBody>
          <a:bodyPr>
            <a:spAutoFit/>
          </a:bodyPr>
          <a:lstStyle/>
          <a:p>
            <a:pPr algn="just"/>
            <a:r>
              <a:rPr lang="en-US" b="1" i="1"/>
              <a:t>P</a:t>
            </a:r>
            <a:r>
              <a:rPr lang="en-US" b="1"/>
              <a:t>-</a:t>
            </a:r>
            <a:r>
              <a:rPr lang="en-US" b="1" i="1"/>
              <a:t>v </a:t>
            </a:r>
            <a:r>
              <a:rPr lang="en-US" b="1"/>
              <a:t>diagram of a substance that contracts on freezing.</a:t>
            </a:r>
          </a:p>
        </p:txBody>
      </p:sp>
      <p:pic>
        <p:nvPicPr>
          <p:cNvPr id="150531" name="Picture 5"/>
          <p:cNvPicPr>
            <a:picLocks noChangeAspect="1" noChangeArrowheads="1"/>
          </p:cNvPicPr>
          <p:nvPr/>
        </p:nvPicPr>
        <p:blipFill>
          <a:blip r:embed="rId2" cstate="print"/>
          <a:srcRect/>
          <a:stretch>
            <a:fillRect/>
          </a:stretch>
        </p:blipFill>
        <p:spPr bwMode="auto">
          <a:xfrm>
            <a:off x="533400" y="136525"/>
            <a:ext cx="6575425" cy="5365750"/>
          </a:xfrm>
          <a:prstGeom prst="rect">
            <a:avLst/>
          </a:prstGeom>
          <a:noFill/>
          <a:ln w="9525">
            <a:noFill/>
            <a:miter lim="800000"/>
            <a:headEnd/>
            <a:tailEnd/>
          </a:ln>
        </p:spPr>
      </p:pic>
      <p:sp>
        <p:nvSpPr>
          <p:cNvPr id="4" name="Footer Placeholder 3"/>
          <p:cNvSpPr>
            <a:spLocks noGrp="1"/>
          </p:cNvSpPr>
          <p:nvPr>
            <p:ph type="ftr" sz="quarter" idx="11"/>
          </p:nvPr>
        </p:nvSpPr>
        <p:spPr/>
        <p:txBody>
          <a:bodyPr/>
          <a:lstStyle/>
          <a:p>
            <a:r>
              <a:rPr kumimoji="0" lang="en-US" smtClean="0"/>
              <a:t>MECH-KIOT</a:t>
            </a:r>
            <a:endParaRPr kumimoji="0" lang="en-US"/>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4"/>
          <p:cNvSpPr>
            <a:spLocks noChangeArrowheads="1"/>
          </p:cNvSpPr>
          <p:nvPr/>
        </p:nvSpPr>
        <p:spPr bwMode="auto">
          <a:xfrm>
            <a:off x="533400" y="5791200"/>
            <a:ext cx="8305800" cy="830263"/>
          </a:xfrm>
          <a:prstGeom prst="rect">
            <a:avLst/>
          </a:prstGeom>
          <a:noFill/>
          <a:ln w="9525">
            <a:noFill/>
            <a:miter lim="800000"/>
            <a:headEnd/>
            <a:tailEnd/>
          </a:ln>
        </p:spPr>
        <p:txBody>
          <a:bodyPr>
            <a:spAutoFit/>
          </a:bodyPr>
          <a:lstStyle/>
          <a:p>
            <a:pPr algn="just"/>
            <a:r>
              <a:rPr lang="en-US" b="1" i="1"/>
              <a:t>P</a:t>
            </a:r>
            <a:r>
              <a:rPr lang="en-US" b="1"/>
              <a:t>-</a:t>
            </a:r>
            <a:r>
              <a:rPr lang="en-US" b="1" i="1"/>
              <a:t>v </a:t>
            </a:r>
            <a:r>
              <a:rPr lang="en-US" b="1"/>
              <a:t>diagram of a substance that expands on freezing (such as water).</a:t>
            </a:r>
          </a:p>
        </p:txBody>
      </p:sp>
      <p:pic>
        <p:nvPicPr>
          <p:cNvPr id="151555" name="Picture 5"/>
          <p:cNvPicPr>
            <a:picLocks noChangeAspect="1" noChangeArrowheads="1"/>
          </p:cNvPicPr>
          <p:nvPr/>
        </p:nvPicPr>
        <p:blipFill>
          <a:blip r:embed="rId2" cstate="print"/>
          <a:srcRect/>
          <a:stretch>
            <a:fillRect/>
          </a:stretch>
        </p:blipFill>
        <p:spPr bwMode="auto">
          <a:xfrm>
            <a:off x="1066800" y="533400"/>
            <a:ext cx="6938963" cy="4997450"/>
          </a:xfrm>
          <a:prstGeom prst="rect">
            <a:avLst/>
          </a:prstGeom>
          <a:noFill/>
          <a:ln w="9525">
            <a:noFill/>
            <a:miter lim="800000"/>
            <a:headEnd/>
            <a:tailEnd/>
          </a:ln>
        </p:spPr>
      </p:pic>
      <p:sp>
        <p:nvSpPr>
          <p:cNvPr id="4" name="Footer Placeholder 3"/>
          <p:cNvSpPr>
            <a:spLocks noGrp="1"/>
          </p:cNvSpPr>
          <p:nvPr>
            <p:ph type="ftr" sz="quarter" idx="11"/>
          </p:nvPr>
        </p:nvSpPr>
        <p:spPr/>
        <p:txBody>
          <a:bodyPr/>
          <a:lstStyle/>
          <a:p>
            <a:r>
              <a:rPr kumimoji="0" lang="en-US" smtClean="0"/>
              <a:t>MECH-KIOT</a:t>
            </a:r>
            <a:endParaRPr kumimoji="0" lang="en-US"/>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Picture 4"/>
          <p:cNvSpPr>
            <a:spLocks noChangeAspect="1" noChangeArrowheads="1"/>
          </p:cNvSpPr>
          <p:nvPr/>
        </p:nvSpPr>
        <p:spPr bwMode="auto">
          <a:xfrm>
            <a:off x="2668588" y="838200"/>
            <a:ext cx="2617787" cy="3567113"/>
          </a:xfrm>
          <a:prstGeom prst="rect">
            <a:avLst/>
          </a:prstGeom>
          <a:noFill/>
          <a:ln w="9525">
            <a:noFill/>
            <a:miter lim="800000"/>
            <a:headEnd/>
            <a:tailEnd/>
          </a:ln>
        </p:spPr>
        <p:txBody>
          <a:bodyPr/>
          <a:lstStyle/>
          <a:p>
            <a:endParaRPr lang="en-IN"/>
          </a:p>
        </p:txBody>
      </p:sp>
      <p:sp>
        <p:nvSpPr>
          <p:cNvPr id="152579" name="Rectangle 5"/>
          <p:cNvSpPr>
            <a:spLocks noChangeArrowheads="1"/>
          </p:cNvSpPr>
          <p:nvPr/>
        </p:nvSpPr>
        <p:spPr bwMode="auto">
          <a:xfrm>
            <a:off x="1295400" y="4724400"/>
            <a:ext cx="6019800" cy="1200150"/>
          </a:xfrm>
          <a:prstGeom prst="rect">
            <a:avLst/>
          </a:prstGeom>
          <a:noFill/>
          <a:ln w="9525">
            <a:noFill/>
            <a:miter lim="800000"/>
            <a:headEnd/>
            <a:tailEnd/>
          </a:ln>
        </p:spPr>
        <p:txBody>
          <a:bodyPr>
            <a:spAutoFit/>
          </a:bodyPr>
          <a:lstStyle/>
          <a:p>
            <a:pPr algn="just"/>
            <a:r>
              <a:rPr lang="en-US" b="1"/>
              <a:t>At triple-point pressure and temperature, a substance exists in three phases in equilibrium.</a:t>
            </a:r>
          </a:p>
        </p:txBody>
      </p:sp>
      <p:pic>
        <p:nvPicPr>
          <p:cNvPr id="152580" name="Picture 4"/>
          <p:cNvPicPr>
            <a:picLocks noChangeAspect="1" noChangeArrowheads="1"/>
          </p:cNvPicPr>
          <p:nvPr/>
        </p:nvPicPr>
        <p:blipFill>
          <a:blip r:embed="rId2" cstate="print"/>
          <a:srcRect/>
          <a:stretch>
            <a:fillRect/>
          </a:stretch>
        </p:blipFill>
        <p:spPr bwMode="auto">
          <a:xfrm>
            <a:off x="2820988" y="990600"/>
            <a:ext cx="2617787" cy="3567113"/>
          </a:xfrm>
          <a:prstGeom prst="rect">
            <a:avLst/>
          </a:prstGeom>
          <a:noFill/>
          <a:ln w="9525">
            <a:noFill/>
            <a:miter lim="800000"/>
            <a:headEnd/>
            <a:tailEnd/>
          </a:ln>
        </p:spPr>
      </p:pic>
      <p:sp>
        <p:nvSpPr>
          <p:cNvPr id="5" name="Footer Placeholder 4"/>
          <p:cNvSpPr>
            <a:spLocks noGrp="1"/>
          </p:cNvSpPr>
          <p:nvPr>
            <p:ph type="ftr" sz="quarter" idx="11"/>
          </p:nvPr>
        </p:nvSpPr>
        <p:spPr/>
        <p:txBody>
          <a:bodyPr/>
          <a:lstStyle/>
          <a:p>
            <a:r>
              <a:rPr kumimoji="0" lang="en-US" smtClean="0"/>
              <a:t>MECH-KIOT</a:t>
            </a:r>
            <a:endParaRPr kumimoji="0" lang="en-US"/>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2324</TotalTime>
  <Words>4156</Words>
  <Application>Microsoft Office PowerPoint</Application>
  <PresentationFormat>On-screen Show (4:3)</PresentationFormat>
  <Paragraphs>656</Paragraphs>
  <Slides>139</Slides>
  <Notes>0</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139</vt:i4>
      </vt:variant>
    </vt:vector>
  </HeadingPairs>
  <TitlesOfParts>
    <vt:vector size="149" baseType="lpstr">
      <vt:lpstr>Times New Roman</vt:lpstr>
      <vt:lpstr>Arial</vt:lpstr>
      <vt:lpstr>新細明體</vt:lpstr>
      <vt:lpstr>DFKai-SB</vt:lpstr>
      <vt:lpstr>Wingdings</vt:lpstr>
      <vt:lpstr>Times-Roman</vt:lpstr>
      <vt:lpstr>Times-Italic</vt:lpstr>
      <vt:lpstr>TradeGothic-Bold</vt:lpstr>
      <vt:lpstr>Flow</vt:lpstr>
      <vt:lpstr>Microsoft Equation 3.0</vt:lpstr>
      <vt:lpstr>Slide 1</vt:lpstr>
      <vt:lpstr>Thermodynamics and Energy</vt:lpstr>
      <vt:lpstr>Thermodynamics and Energy</vt:lpstr>
      <vt:lpstr>Thermodynamics and Energy</vt:lpstr>
      <vt:lpstr>Slide 5</vt:lpstr>
      <vt:lpstr>Importance of Dimensions and Units</vt:lpstr>
      <vt:lpstr>Importance of Dimensions and Units</vt:lpstr>
      <vt:lpstr>Systems and Control Volume</vt:lpstr>
      <vt:lpstr>Slide 9</vt:lpstr>
      <vt:lpstr>The Definition of “System”</vt:lpstr>
      <vt:lpstr>Slide 11</vt:lpstr>
      <vt:lpstr>Slide 12</vt:lpstr>
      <vt:lpstr>Slide 13</vt:lpstr>
      <vt:lpstr>Slide 14</vt:lpstr>
      <vt:lpstr>Slide 15</vt:lpstr>
      <vt:lpstr>Slide 16</vt:lpstr>
      <vt:lpstr>Properties of A System</vt:lpstr>
      <vt:lpstr>Slide 18</vt:lpstr>
      <vt:lpstr>Definition</vt:lpstr>
      <vt:lpstr>Density and Specific Gravity</vt:lpstr>
      <vt:lpstr>State and Equilibrium</vt:lpstr>
      <vt:lpstr>Slide 22</vt:lpstr>
      <vt:lpstr>Processes and Cycles</vt:lpstr>
      <vt:lpstr>Slide 24</vt:lpstr>
      <vt:lpstr>Slide 25</vt:lpstr>
      <vt:lpstr>Slide 26</vt:lpstr>
      <vt:lpstr>Processes and Cycles</vt:lpstr>
      <vt:lpstr>Slide 28</vt:lpstr>
      <vt:lpstr>Temperature and the 0th Law </vt:lpstr>
      <vt:lpstr>Slide 30</vt:lpstr>
      <vt:lpstr>Slide 31</vt:lpstr>
      <vt:lpstr>0th Law</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lpstr>Slide 77</vt:lpstr>
      <vt:lpstr>Slide 78</vt:lpstr>
      <vt:lpstr>Slide 79</vt:lpstr>
      <vt:lpstr>Slide 80</vt:lpstr>
      <vt:lpstr>Slide 81</vt:lpstr>
      <vt:lpstr>Slide 82</vt:lpstr>
      <vt:lpstr>Slide 83</vt:lpstr>
      <vt:lpstr>Slide 84</vt:lpstr>
      <vt:lpstr>Slide 85</vt:lpstr>
      <vt:lpstr>Slide 86</vt:lpstr>
      <vt:lpstr>Slide 87</vt:lpstr>
      <vt:lpstr>Slide 88</vt:lpstr>
      <vt:lpstr>Slide 89</vt:lpstr>
      <vt:lpstr>Slide 90</vt:lpstr>
      <vt:lpstr>Slide 91</vt:lpstr>
      <vt:lpstr>Slide 92</vt:lpstr>
      <vt:lpstr>PROPERTY DIAGRAMS FOR PHASE-CHANGE PROCESSES</vt:lpstr>
      <vt:lpstr>Slide 94</vt:lpstr>
      <vt:lpstr>Slide 95</vt:lpstr>
      <vt:lpstr>Slide 96</vt:lpstr>
      <vt:lpstr>Slide 97</vt:lpstr>
      <vt:lpstr>Slide 98</vt:lpstr>
      <vt:lpstr>Slide 99</vt:lpstr>
      <vt:lpstr>Slide 100</vt:lpstr>
      <vt:lpstr>Slide 101</vt:lpstr>
      <vt:lpstr>Slide 102</vt:lpstr>
      <vt:lpstr>Slide 103</vt:lpstr>
      <vt:lpstr>Slide 104</vt:lpstr>
      <vt:lpstr>Slide 105</vt:lpstr>
      <vt:lpstr>Slide 106</vt:lpstr>
      <vt:lpstr>Slide 107</vt:lpstr>
      <vt:lpstr>Slide 108</vt:lpstr>
      <vt:lpstr>Slide 109</vt:lpstr>
      <vt:lpstr>Slide 110</vt:lpstr>
      <vt:lpstr>Slide 111</vt:lpstr>
      <vt:lpstr>DEVIATION OF ACTUAL VAPOR POWER CYCLES FROM IDEALIZED ONES</vt:lpstr>
      <vt:lpstr>HOW CAN WE INCREASE THE EFFICIENCY OF THE RANKINE CYCLE?</vt:lpstr>
      <vt:lpstr>Slide 114</vt:lpstr>
      <vt:lpstr>THE IDEAL REGENERATIVE RANKINE CYCLE</vt:lpstr>
      <vt:lpstr>Slide 116</vt:lpstr>
      <vt:lpstr>Slide 117</vt:lpstr>
      <vt:lpstr>Slide 118</vt:lpstr>
      <vt:lpstr>Slide 119</vt:lpstr>
      <vt:lpstr>Slide 120</vt:lpstr>
      <vt:lpstr>Slide 121</vt:lpstr>
      <vt:lpstr>Slide 122</vt:lpstr>
      <vt:lpstr>Slide 123</vt:lpstr>
      <vt:lpstr>Slide 124</vt:lpstr>
      <vt:lpstr>Slide 125</vt:lpstr>
      <vt:lpstr>Slide 126</vt:lpstr>
      <vt:lpstr>Slide 127</vt:lpstr>
      <vt:lpstr>Slide 128</vt:lpstr>
      <vt:lpstr>Slide 129</vt:lpstr>
      <vt:lpstr>Slide 130</vt:lpstr>
      <vt:lpstr>Slide 131</vt:lpstr>
      <vt:lpstr>Slide 132</vt:lpstr>
      <vt:lpstr>Slide 133</vt:lpstr>
      <vt:lpstr>Slide 134</vt:lpstr>
      <vt:lpstr>Slide 135</vt:lpstr>
      <vt:lpstr>Slide 136</vt:lpstr>
      <vt:lpstr>Slide 137</vt:lpstr>
      <vt:lpstr>Slide 138</vt:lpstr>
      <vt:lpstr>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 Slide Title</dc:title>
  <dc:creator>Lucinda Gatch</dc:creator>
  <cp:lastModifiedBy>hp</cp:lastModifiedBy>
  <cp:revision>256</cp:revision>
  <dcterms:created xsi:type="dcterms:W3CDTF">1998-06-25T21:30:10Z</dcterms:created>
  <dcterms:modified xsi:type="dcterms:W3CDTF">2020-06-01T14:18:53Z</dcterms:modified>
</cp:coreProperties>
</file>